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6" r:id="rId1"/>
  </p:sldMasterIdLst>
  <p:notesMasterIdLst>
    <p:notesMasterId r:id="rId25"/>
  </p:notesMasterIdLst>
  <p:sldIdLst>
    <p:sldId id="261" r:id="rId2"/>
    <p:sldId id="260" r:id="rId3"/>
    <p:sldId id="262" r:id="rId4"/>
    <p:sldId id="274" r:id="rId5"/>
    <p:sldId id="272" r:id="rId6"/>
    <p:sldId id="265" r:id="rId7"/>
    <p:sldId id="293" r:id="rId8"/>
    <p:sldId id="271" r:id="rId9"/>
    <p:sldId id="297" r:id="rId10"/>
    <p:sldId id="307" r:id="rId11"/>
    <p:sldId id="308" r:id="rId12"/>
    <p:sldId id="310" r:id="rId13"/>
    <p:sldId id="312" r:id="rId14"/>
    <p:sldId id="314" r:id="rId15"/>
    <p:sldId id="302" r:id="rId16"/>
    <p:sldId id="305" r:id="rId17"/>
    <p:sldId id="316" r:id="rId18"/>
    <p:sldId id="319" r:id="rId19"/>
    <p:sldId id="320" r:id="rId20"/>
    <p:sldId id="321" r:id="rId21"/>
    <p:sldId id="322" r:id="rId22"/>
    <p:sldId id="269" r:id="rId23"/>
    <p:sldId id="300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603" autoAdjust="0"/>
    <p:restoredTop sz="94660"/>
  </p:normalViewPr>
  <p:slideViewPr>
    <p:cSldViewPr>
      <p:cViewPr varScale="1">
        <p:scale>
          <a:sx n="70" d="100"/>
          <a:sy n="70" d="100"/>
        </p:scale>
        <p:origin x="1464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5E46DF-FD58-4FD2-96D9-E1D143673320}" type="datetimeFigureOut">
              <a:rPr lang="en-US" smtClean="0"/>
              <a:t>4/25/2019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2A2320-890C-4BB3-899A-BB225708EB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7877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2A2320-890C-4BB3-899A-BB225708EBB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3973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dirty="0" smtClean="0"/>
              <a:t>পাঠের</a:t>
            </a:r>
            <a:r>
              <a:rPr lang="bn-BD" baseline="0" dirty="0" smtClean="0"/>
              <a:t> মূলভাব আলোচনা করে বুঝিয়ে দেব......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2A2320-890C-4BB3-899A-BB225708EBB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817183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dirty="0" smtClean="0"/>
              <a:t>ঘুড়ে</a:t>
            </a:r>
            <a:r>
              <a:rPr lang="bn-BD" baseline="0" dirty="0" smtClean="0"/>
              <a:t> ঘুড়ে তাদের কাজগুলো দেখব প্রয়োজনে সংশোধন করে দেব ........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2A2320-890C-4BB3-899A-BB225708EBB4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036326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দুটি ছবি</a:t>
            </a:r>
            <a:r>
              <a:rPr lang="bn-BD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দেখিয়ে প্রথম ছবি দ্বারা  জ্ঞান অন্বেশন করা  যায় , ২য় টি দ্বারা শুধু ব্যবসার সুসার করা যায় ... তা আলোচনা করে দেব.........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2A2320-890C-4BB3-899A-BB225708EBB4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11536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dirty="0" smtClean="0"/>
              <a:t>স্কুল, কলেজের উপরে</a:t>
            </a:r>
            <a:r>
              <a:rPr lang="bn-BD" baseline="0" dirty="0" smtClean="0"/>
              <a:t> যে লাইব্রেরির স্থান এবং লাইব্রেরির চাইতে হাসপাতালের  গুরুত্ব কম নয় তা ছবির মাধ্যমে বুঝিয়ে দেয়ার চেষ্টা করব............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2A2320-890C-4BB3-899A-BB225708EBB4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336810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53D4A2-4AC3-4EBB-8B31-13EE7393A98E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4462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sz="1200" dirty="0" smtClean="0"/>
              <a:t>শিক্ষার্থীরা</a:t>
            </a:r>
            <a:r>
              <a:rPr lang="bn-BD" sz="1200" baseline="0" dirty="0" smtClean="0"/>
              <a:t> তাদের মতো করে বলার চেষ্টা করবে... </a:t>
            </a:r>
            <a:endParaRPr lang="en-US" sz="12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2A2320-890C-4BB3-899A-BB225708EBB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72758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sz="2400" dirty="0" smtClean="0"/>
              <a:t>শিক্ষার্থীরা</a:t>
            </a:r>
            <a:r>
              <a:rPr lang="bn-BD" sz="2400" baseline="0" dirty="0" smtClean="0"/>
              <a:t> তাদের মতো করে বলার চেষ্টা করবে... 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2A2320-890C-4BB3-899A-BB225708EBB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19750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dirty="0" smtClean="0"/>
              <a:t>তাদের কাছ</a:t>
            </a:r>
            <a:r>
              <a:rPr lang="bn-BD" baseline="0" dirty="0" smtClean="0"/>
              <a:t> থেকে উত্তর নিয়ে পাঠ ঘোষণা করব.........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2A2320-890C-4BB3-899A-BB225708EBB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13318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dirty="0" smtClean="0"/>
              <a:t>লেখক</a:t>
            </a:r>
            <a:r>
              <a:rPr lang="bn-BD" baseline="0" dirty="0" smtClean="0"/>
              <a:t> সম্পর্কে ও তাঁর সাহিত্যকর্ম সম্পর্কে আর ও আলোচনা করব......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2A2320-890C-4BB3-899A-BB225708EBB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33479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2A2320-890C-4BB3-899A-BB225708EBB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2469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dirty="0" smtClean="0"/>
              <a:t>পাঠের</a:t>
            </a:r>
            <a:r>
              <a:rPr lang="bn-BD" baseline="0" dirty="0" smtClean="0"/>
              <a:t> নতুন নুতন শব্দগুলো নিয়ে আলোচনা করব এবং তাদের অর্থ বলে দেবো............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2A2320-890C-4BB3-899A-BB225708EBB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1944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dirty="0" smtClean="0"/>
              <a:t>ঘুড়ে</a:t>
            </a:r>
            <a:r>
              <a:rPr lang="bn-BD" baseline="0" dirty="0" smtClean="0"/>
              <a:t> ঘুড়ে তাদের কাজগুলো দেখব প্রয়োজনে সংশোধন করে দেব .........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2A2320-890C-4BB3-899A-BB225708EBB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26448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dirty="0" smtClean="0"/>
              <a:t>শিক্ষক</a:t>
            </a:r>
            <a:r>
              <a:rPr lang="bn-BD" baseline="0" dirty="0" smtClean="0"/>
              <a:t> নিজে পাঠের কিছু অংশ পড়ে ও শিক্ষার্থী দ্বারা  সরব পাঠের মধ্য  দিয়ে পাঠ বুঝিয়ে দেয়ার চেষ্টা করবে। । কিছু অংশ নিরবে পাঠ করাবে........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2A2320-890C-4BB3-899A-BB225708EBB4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67168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71316" cy="6874935"/>
            <a:chOff x="-8466" y="-8468"/>
            <a:chExt cx="9171316" cy="6874935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3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Freeform 3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Freeform 3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3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3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Freeform 3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5C655-B3E1-4040-83AD-B41E69317749}" type="datetimeFigureOut">
              <a:rPr lang="en-AU" smtClean="0"/>
              <a:t>25/04/2019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8B45C-FE5C-4E32-9297-A36FDCE346E1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837462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5C655-B3E1-4040-83AD-B41E69317749}" type="datetimeFigureOut">
              <a:rPr lang="en-AU" smtClean="0"/>
              <a:t>25/04/2019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8B45C-FE5C-4E32-9297-A36FDCE346E1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755740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5C655-B3E1-4040-83AD-B41E69317749}" type="datetimeFigureOut">
              <a:rPr lang="en-AU" smtClean="0"/>
              <a:t>25/04/2019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8B45C-FE5C-4E32-9297-A36FDCE346E1}" type="slidenum">
              <a:rPr lang="en-AU" smtClean="0"/>
              <a:t>‹#›</a:t>
            </a:fld>
            <a:endParaRPr lang="en-A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580479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5C655-B3E1-4040-83AD-B41E69317749}" type="datetimeFigureOut">
              <a:rPr lang="en-AU" smtClean="0"/>
              <a:t>25/04/2019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8B45C-FE5C-4E32-9297-A36FDCE346E1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803555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5C655-B3E1-4040-83AD-B41E69317749}" type="datetimeFigureOut">
              <a:rPr lang="en-AU" smtClean="0"/>
              <a:t>25/04/2019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8B45C-FE5C-4E32-9297-A36FDCE346E1}" type="slidenum">
              <a:rPr lang="en-AU" smtClean="0"/>
              <a:t>‹#›</a:t>
            </a:fld>
            <a:endParaRPr lang="en-A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469097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5C655-B3E1-4040-83AD-B41E69317749}" type="datetimeFigureOut">
              <a:rPr lang="en-AU" smtClean="0"/>
              <a:t>25/04/2019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8B45C-FE5C-4E32-9297-A36FDCE346E1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556209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5C655-B3E1-4040-83AD-B41E69317749}" type="datetimeFigureOut">
              <a:rPr lang="en-AU" smtClean="0"/>
              <a:t>25/04/2019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8B45C-FE5C-4E32-9297-A36FDCE346E1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288370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5C655-B3E1-4040-83AD-B41E69317749}" type="datetimeFigureOut">
              <a:rPr lang="en-AU" smtClean="0"/>
              <a:t>25/04/2019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8B45C-FE5C-4E32-9297-A36FDCE346E1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4423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5C655-B3E1-4040-83AD-B41E69317749}" type="datetimeFigureOut">
              <a:rPr lang="en-AU" smtClean="0"/>
              <a:t>25/04/2019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8B45C-FE5C-4E32-9297-A36FDCE346E1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465889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5C655-B3E1-4040-83AD-B41E69317749}" type="datetimeFigureOut">
              <a:rPr lang="en-AU" smtClean="0"/>
              <a:t>25/04/2019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8B45C-FE5C-4E32-9297-A36FDCE346E1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902585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5C655-B3E1-4040-83AD-B41E69317749}" type="datetimeFigureOut">
              <a:rPr lang="en-AU" smtClean="0"/>
              <a:t>25/04/2019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8B45C-FE5C-4E32-9297-A36FDCE346E1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026574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5C655-B3E1-4040-83AD-B41E69317749}" type="datetimeFigureOut">
              <a:rPr lang="en-AU" smtClean="0"/>
              <a:t>25/04/2019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8B45C-FE5C-4E32-9297-A36FDCE346E1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316721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5C655-B3E1-4040-83AD-B41E69317749}" type="datetimeFigureOut">
              <a:rPr lang="en-AU" smtClean="0"/>
              <a:t>25/04/2019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8B45C-FE5C-4E32-9297-A36FDCE346E1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186425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5C655-B3E1-4040-83AD-B41E69317749}" type="datetimeFigureOut">
              <a:rPr lang="en-AU" smtClean="0"/>
              <a:t>25/04/2019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8B45C-FE5C-4E32-9297-A36FDCE346E1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11128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5C655-B3E1-4040-83AD-B41E69317749}" type="datetimeFigureOut">
              <a:rPr lang="en-AU" smtClean="0"/>
              <a:t>25/04/2019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8B45C-FE5C-4E32-9297-A36FDCE346E1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981420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5C655-B3E1-4040-83AD-B41E69317749}" type="datetimeFigureOut">
              <a:rPr lang="en-AU" smtClean="0"/>
              <a:t>25/04/2019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8B45C-FE5C-4E32-9297-A36FDCE346E1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907454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71317" cy="6874935"/>
            <a:chOff x="-8467" y="-8468"/>
            <a:chExt cx="9171317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55C655-B3E1-4040-83AD-B41E69317749}" type="datetimeFigureOut">
              <a:rPr lang="en-AU" smtClean="0"/>
              <a:t>25/04/2019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64A8B45C-FE5C-4E32-9297-A36FDCE346E1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51273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18" r:id="rId12"/>
    <p:sldLayoutId id="2147483719" r:id="rId13"/>
    <p:sldLayoutId id="2147483720" r:id="rId14"/>
    <p:sldLayoutId id="2147483721" r:id="rId15"/>
    <p:sldLayoutId id="214748372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20.xml"/><Relationship Id="rId2" Type="http://schemas.openxmlformats.org/officeDocument/2006/relationships/slide" Target="slide21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20.xml"/><Relationship Id="rId2" Type="http://schemas.openxmlformats.org/officeDocument/2006/relationships/slide" Target="slide2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0"/>
            <a:ext cx="9396536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0133930">
            <a:off x="213531" y="742033"/>
            <a:ext cx="5899093" cy="2484953"/>
          </a:xfrm>
          <a:noFill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bn-BD" sz="7200" spc="50" dirty="0" smtClean="0">
                <a:ln w="11430"/>
                <a:solidFill>
                  <a:schemeClr val="accent6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আজকের ক্লাসে সবাইকে স্বাগতম </a:t>
            </a:r>
            <a:endParaRPr lang="en-AU" sz="7200" spc="50" dirty="0">
              <a:ln w="11430"/>
              <a:solidFill>
                <a:schemeClr val="accent6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855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152128"/>
          </a:xfrm>
          <a:solidFill>
            <a:schemeClr val="accent3">
              <a:lumMod val="75000"/>
            </a:schemeClr>
          </a:solidFill>
          <a:ln w="28575"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ctr"/>
            <a:r>
              <a:rPr lang="bn-BD" sz="6000" dirty="0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নিচের বাক্য গুলি দেখ </a:t>
            </a:r>
            <a:endParaRPr lang="en-AU" sz="6000" dirty="0">
              <a:solidFill>
                <a:srgbClr val="FFFF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67544" y="2060848"/>
            <a:ext cx="8229600" cy="4464496"/>
          </a:xfrm>
          <a:ln w="28575">
            <a:solidFill>
              <a:schemeClr val="tx1"/>
            </a:solidFill>
          </a:ln>
        </p:spPr>
        <p:txBody>
          <a:bodyPr>
            <a:noAutofit/>
          </a:bodyPr>
          <a:lstStyle/>
          <a:p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সৌখিন-(রুচিবান )</a:t>
            </a:r>
            <a:r>
              <a:rPr lang="bn-BD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=</a:t>
            </a:r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সমাজে রুচিবান লোকের অভাব 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নেই । </a:t>
            </a:r>
          </a:p>
          <a:p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কেতাবি –(কেতাব অনুসরণ করে চলে যারা)= </a:t>
            </a:r>
            <a:endParaRPr lang="bn-BD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	কেতাবি মানুষসবসময় কেতাবই অনুসরণ করেন  । </a:t>
            </a:r>
          </a:p>
          <a:p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জজ –(বিচারক)=জজের কাজ বিচার করা  ।</a:t>
            </a:r>
          </a:p>
          <a:p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স্বশিক্ষিত–(নিজে নিজে শিক্ষিত)=সুশিক্ষিত লোক </a:t>
            </a:r>
          </a:p>
          <a:p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মাত্রই স্বশিক্ষিত  । </a:t>
            </a:r>
            <a:endParaRPr lang="en-AU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2691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" grpId="0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71600" y="4005064"/>
            <a:ext cx="648072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4400" dirty="0">
                <a:latin typeface="নিকুশবান"/>
              </a:rPr>
              <a:t>অবগাহন শব্দ দিয়ে ৫ </a:t>
            </a:r>
            <a:r>
              <a:rPr lang="bn-BD" sz="4400" dirty="0" smtClean="0">
                <a:latin typeface="নিকুশবান"/>
              </a:rPr>
              <a:t>টি বাক্য </a:t>
            </a:r>
            <a:r>
              <a:rPr lang="bn-BD" sz="4400" dirty="0">
                <a:latin typeface="নিকুশবান"/>
              </a:rPr>
              <a:t>তৈরি কর ।</a:t>
            </a:r>
          </a:p>
        </p:txBody>
      </p:sp>
      <p:sp>
        <p:nvSpPr>
          <p:cNvPr id="6" name="Rectangle 5"/>
          <p:cNvSpPr/>
          <p:nvPr/>
        </p:nvSpPr>
        <p:spPr>
          <a:xfrm>
            <a:off x="1331640" y="2564904"/>
            <a:ext cx="4032448" cy="8640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dirty="0">
                <a:latin typeface="নিকুশবান"/>
              </a:rPr>
              <a:t>জোড়ায় কাজ </a:t>
            </a:r>
            <a:r>
              <a:rPr lang="bn-BD" sz="3600" dirty="0" smtClean="0">
                <a:latin typeface="নিকুশবান"/>
              </a:rPr>
              <a:t> </a:t>
            </a:r>
            <a:endParaRPr lang="en-US" sz="3600" dirty="0"/>
          </a:p>
        </p:txBody>
      </p:sp>
      <p:sp>
        <p:nvSpPr>
          <p:cNvPr id="7" name="TextBox 6"/>
          <p:cNvSpPr txBox="1"/>
          <p:nvPr/>
        </p:nvSpPr>
        <p:spPr>
          <a:xfrm>
            <a:off x="5364088" y="1594589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dirty="0" smtClean="0"/>
              <a:t>সময়ঃ ৫ মিনিট 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1763688" y="321286"/>
            <a:ext cx="3456384" cy="110799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6600" dirty="0">
                <a:latin typeface="NikoshBAN" pitchFamily="2" charset="0"/>
                <a:cs typeface="NikoshBAN" pitchFamily="2" charset="0"/>
              </a:rPr>
              <a:t>মূল্যায়নঃ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803274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  <p:bldP spid="7" grpId="0"/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331640" y="332656"/>
            <a:ext cx="4896544" cy="8640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dirty="0" smtClean="0"/>
              <a:t>সরব পাঠ ও নিরব পাঠ  </a:t>
            </a:r>
            <a:endParaRPr lang="en-US" sz="32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556792"/>
            <a:ext cx="6984776" cy="4802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285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39552" y="188640"/>
            <a:ext cx="8280920" cy="922114"/>
          </a:xfrm>
          <a:ln w="28575"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ctr"/>
            <a:r>
              <a:rPr lang="bn-BD" sz="2400" dirty="0" smtClean="0"/>
              <a:t/>
            </a:r>
            <a:br>
              <a:rPr lang="bn-BD" sz="2400" dirty="0" smtClean="0"/>
            </a:br>
            <a:r>
              <a:rPr lang="bn-BD" sz="2400" dirty="0" smtClean="0"/>
              <a:t> </a:t>
            </a:r>
            <a:r>
              <a:rPr lang="bn-BD" sz="2800" dirty="0" smtClean="0">
                <a:solidFill>
                  <a:srgbClr val="7030A0"/>
                </a:solidFill>
              </a:rPr>
              <a:t>বইপড়া প্রবন্ধের  ভাবার্থটি  মনোযোগের সাথে পড়  </a:t>
            </a:r>
            <a:endParaRPr lang="en-AU" sz="2800" dirty="0">
              <a:solidFill>
                <a:srgbClr val="7030A0"/>
              </a:solidFill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39552" y="1196752"/>
            <a:ext cx="8229600" cy="5040560"/>
          </a:xfrm>
          <a:ln w="28575">
            <a:solidFill>
              <a:schemeClr val="tx1"/>
            </a:solidFill>
          </a:ln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50000"/>
              </a:lnSpc>
              <a:buNone/>
            </a:pPr>
            <a:endParaRPr lang="bn-BD" b="1" dirty="0" smtClean="0">
              <a:latin typeface="ণীকোষবাণ "/>
            </a:endParaRPr>
          </a:p>
          <a:p>
            <a:pPr>
              <a:lnSpc>
                <a:spcPct val="150000"/>
              </a:lnSpc>
            </a:pPr>
            <a:r>
              <a:rPr lang="bn-BD" b="1" dirty="0">
                <a:latin typeface="ণীকোষবাণ "/>
              </a:rPr>
              <a:t>আমাদের পাঠ চর্চার অনভ্যাস যে শিক্ষা ব্যবস্থার ত্রুতির জন্য ঘটেছে তা </a:t>
            </a:r>
            <a:r>
              <a:rPr lang="bn-BD" b="1" dirty="0" smtClean="0">
                <a:latin typeface="ণীকোষবাণ "/>
              </a:rPr>
              <a:t>সহজেই লক্ষনীয় । </a:t>
            </a:r>
          </a:p>
          <a:p>
            <a:pPr>
              <a:lnSpc>
                <a:spcPct val="150000"/>
              </a:lnSpc>
            </a:pPr>
            <a:r>
              <a:rPr lang="bn-BD" b="1" dirty="0" smtClean="0">
                <a:latin typeface="ণীকোষবাণ "/>
              </a:rPr>
              <a:t>আর্থিক অনটনের কারণে অর্থকরী নয় এমন সবকিছুই এদেশে অনর্থক বলে বিবেচনা করা হয়। সেজন্য বই পড়ার প্রতি লোকের অনীহা বিদ্যমান।</a:t>
            </a:r>
          </a:p>
          <a:p>
            <a:pPr>
              <a:lnSpc>
                <a:spcPct val="150000"/>
              </a:lnSpc>
            </a:pPr>
            <a:r>
              <a:rPr lang="bn-BD" b="1" dirty="0" smtClean="0">
                <a:latin typeface="ণীকোষবাণ "/>
              </a:rPr>
              <a:t> শিক্ষা প্রতিষ্ঠান থেকে লব্ধ শিক্ষা পূর্ণাঙ্গ নয় বলে ব্যাপকভাবে বই পড়া দরকার। </a:t>
            </a:r>
          </a:p>
          <a:p>
            <a:pPr>
              <a:lnSpc>
                <a:spcPct val="150000"/>
              </a:lnSpc>
            </a:pPr>
            <a:r>
              <a:rPr lang="bn-BD" b="1" dirty="0" smtClean="0">
                <a:latin typeface="ণীকোষবাণ "/>
              </a:rPr>
              <a:t>কারণ সুশিক্ষিত লোক মাত্রই স্বশিক্ষত । </a:t>
            </a:r>
          </a:p>
          <a:p>
            <a:pPr>
              <a:lnSpc>
                <a:spcPct val="150000"/>
              </a:lnSpc>
            </a:pPr>
            <a:r>
              <a:rPr lang="bn-BD" b="1" dirty="0" smtClean="0">
                <a:latin typeface="ণীকোষবাণ "/>
              </a:rPr>
              <a:t>যথারথ শিক্ষিত হতে হলে মনের প্রসার দরকার । তার জন্য বই পড়ার অভ্যাস বাড়াতে হবে । এর জন্য লাইব্রেরি প্রতিষ্ঠার প্রয়োজন । বাধ্য না হলে লোকে বই পড়ে না। </a:t>
            </a:r>
          </a:p>
          <a:p>
            <a:pPr>
              <a:lnSpc>
                <a:spcPct val="150000"/>
              </a:lnSpc>
            </a:pPr>
            <a:r>
              <a:rPr lang="bn-BD" b="1" dirty="0" smtClean="0">
                <a:latin typeface="ণীকোষবাণ "/>
              </a:rPr>
              <a:t>লাইব্রেরিতে লোকে নিজের  পছন্দ অনুযায়ী বই পড়ে যথার্থ শিক্ষিত হয়ে উঠতে পারে । প্রগতিশীল জগতের সঙ্গে তাল মিলিয়ে চলার জন্য সাহিত্যচর্চা করা   আবশ্যক বলে লেখক মনে করেন। </a:t>
            </a:r>
          </a:p>
          <a:p>
            <a:endParaRPr lang="bn-BD" b="1" dirty="0" smtClean="0">
              <a:latin typeface="ণীকোষবাণ "/>
            </a:endParaRPr>
          </a:p>
        </p:txBody>
      </p:sp>
    </p:spTree>
    <p:extLst>
      <p:ext uri="{BB962C8B-B14F-4D97-AF65-F5344CB8AC3E}">
        <p14:creationId xmlns:p14="http://schemas.microsoft.com/office/powerpoint/2010/main" val="2365326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" grpId="0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11560" y="3789040"/>
            <a:ext cx="6347714" cy="2304256"/>
          </a:xfrm>
          <a:solidFill>
            <a:srgbClr val="0070C0"/>
          </a:solidFill>
          <a:ln>
            <a:solidFill>
              <a:srgbClr val="FFFFFF"/>
            </a:solidFill>
          </a:ln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bn-BD" sz="4400" dirty="0">
              <a:latin typeface="নিকুশবান"/>
            </a:endParaRPr>
          </a:p>
          <a:p>
            <a:r>
              <a:rPr lang="bn-BD" sz="4000" dirty="0" smtClean="0">
                <a:latin typeface="নিকুশবান"/>
              </a:rPr>
              <a:t>ক) জ্ঞান অর্জনে লাইব্রেরির ভূমিকা বর্ণনা কর । </a:t>
            </a:r>
            <a:endParaRPr lang="en-AU" sz="4000" dirty="0">
              <a:latin typeface="নিকুশবান"/>
            </a:endParaRPr>
          </a:p>
        </p:txBody>
      </p:sp>
      <p:sp>
        <p:nvSpPr>
          <p:cNvPr id="3" name="Flowchart: Merge 2"/>
          <p:cNvSpPr/>
          <p:nvPr/>
        </p:nvSpPr>
        <p:spPr>
          <a:xfrm>
            <a:off x="1301141" y="2204864"/>
            <a:ext cx="4968552" cy="1440160"/>
          </a:xfrm>
          <a:prstGeom prst="flowChartMerg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 smtClean="0"/>
          </a:p>
          <a:p>
            <a:pPr algn="ctr"/>
            <a:r>
              <a:rPr lang="bn-BD" sz="2400" dirty="0" smtClean="0"/>
              <a:t>দলগত কাজ </a:t>
            </a:r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5231082" y="1484784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/>
              <a:t>সময়ঃ ৫ মিনিট 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411760" y="1115452"/>
            <a:ext cx="2450612" cy="769441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4400" dirty="0">
                <a:latin typeface="NikoshBAN" pitchFamily="2" charset="0"/>
                <a:cs typeface="NikoshBAN" pitchFamily="2" charset="0"/>
              </a:rPr>
              <a:t>মূল্যায়নঃ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7060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  <p:bldP spid="3" grpId="0" animBg="1"/>
      <p:bldP spid="6" grpId="0"/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1782797"/>
            <a:ext cx="2808312" cy="2592288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4355976" y="4725144"/>
            <a:ext cx="2844316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/>
              <a:t>ওখানে  কি </a:t>
            </a:r>
            <a:r>
              <a:rPr lang="bn-BD" dirty="0"/>
              <a:t>প্রকারের বই রয়েছে? 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395536" y="4620380"/>
            <a:ext cx="2880320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/>
              <a:t>এখানে কি প্রকারের বই রয়েছে? </a:t>
            </a: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792442"/>
            <a:ext cx="2880320" cy="2304256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1511660" y="548680"/>
            <a:ext cx="4464496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dirty="0" smtClean="0"/>
              <a:t>ছবিটিতে কী দেখতেছি ...   </a:t>
            </a:r>
            <a:endParaRPr lang="en-US" sz="3200" dirty="0"/>
          </a:p>
        </p:txBody>
      </p:sp>
      <p:sp>
        <p:nvSpPr>
          <p:cNvPr id="2" name="TextBox 1"/>
          <p:cNvSpPr txBox="1"/>
          <p:nvPr/>
        </p:nvSpPr>
        <p:spPr>
          <a:xfrm>
            <a:off x="1331640" y="1423110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dirty="0" smtClean="0"/>
              <a:t>লাইব্রেরি 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5220072" y="1423110"/>
            <a:ext cx="17281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1400" dirty="0" smtClean="0"/>
              <a:t>আইনজীবীর চেম্বার 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056056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1" grpId="0" animBg="1"/>
      <p:bldP spid="2" grpId="0"/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836712"/>
            <a:ext cx="2880320" cy="295232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428298"/>
            <a:ext cx="2857500" cy="2402556"/>
          </a:xfrm>
          <a:prstGeom prst="rect">
            <a:avLst/>
          </a:prstGeom>
        </p:spPr>
      </p:pic>
      <p:sp>
        <p:nvSpPr>
          <p:cNvPr id="8" name="Right Arrow 7"/>
          <p:cNvSpPr/>
          <p:nvPr/>
        </p:nvSpPr>
        <p:spPr>
          <a:xfrm>
            <a:off x="3481137" y="2924944"/>
            <a:ext cx="504056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Left Arrow 8"/>
          <p:cNvSpPr/>
          <p:nvPr/>
        </p:nvSpPr>
        <p:spPr>
          <a:xfrm>
            <a:off x="3419872" y="1419014"/>
            <a:ext cx="432048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1187624" y="188640"/>
            <a:ext cx="4896544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/>
              <a:t>চল ছবিগুলো দেখি ...... </a:t>
            </a:r>
            <a:endParaRPr lang="en-US" dirty="0"/>
          </a:p>
        </p:txBody>
      </p:sp>
      <p:sp>
        <p:nvSpPr>
          <p:cNvPr id="3" name="Up Arrow 2"/>
          <p:cNvSpPr/>
          <p:nvPr/>
        </p:nvSpPr>
        <p:spPr>
          <a:xfrm>
            <a:off x="1727684" y="3869835"/>
            <a:ext cx="360040" cy="477667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8466" y="814585"/>
            <a:ext cx="2586980" cy="2974455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355976" y="4869160"/>
            <a:ext cx="3024336" cy="11521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 smtClean="0"/>
              <a:t>ছবিগুলো দেখে কী বুঝলাম আমরা ...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836833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2" grpId="0" animBg="1"/>
      <p:bldP spid="3" grpId="0" animBg="1"/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5" name="Horizontal Scroll 2"/>
          <p:cNvSpPr/>
          <p:nvPr/>
        </p:nvSpPr>
        <p:spPr>
          <a:xfrm>
            <a:off x="1600200" y="381000"/>
            <a:ext cx="5867400" cy="1676400"/>
          </a:xfrm>
          <a:prstGeom prst="horizontalScroll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bn-BD" sz="8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মূল্যায়ন </a:t>
            </a:r>
            <a:endParaRPr lang="en-US" sz="88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48646" name="Bevel 3"/>
          <p:cNvSpPr/>
          <p:nvPr/>
        </p:nvSpPr>
        <p:spPr>
          <a:xfrm>
            <a:off x="1600200" y="2362200"/>
            <a:ext cx="6248400" cy="4114800"/>
          </a:xfrm>
          <a:prstGeom prst="bevel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bn-BD" sz="4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১। বাংলা সাহিত্যে চলিত রীতির প্রবর্তক কে?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bn-BD" sz="4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২।বই পড়ার প্রতি লোকের অনীহা দেখা যায় কেন</a:t>
            </a:r>
            <a:r>
              <a:rPr lang="bn-BD" sz="4800" dirty="0">
                <a:solidFill>
                  <a:srgbClr val="000000">
                    <a:lumMod val="65000"/>
                    <a:lumOff val="35000"/>
                  </a:srgbClr>
                </a:solidFill>
                <a:latin typeface="NikoshBAN" pitchFamily="2" charset="0"/>
                <a:cs typeface="NikoshBAN" pitchFamily="2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85791568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0486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486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645" grpId="0" animBg="1"/>
      <p:bldP spid="104864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67544" y="260648"/>
            <a:ext cx="6552728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dirty="0">
                <a:solidFill>
                  <a:srgbClr val="000000"/>
                </a:solidFill>
                <a:latin typeface="NikoshBAN"/>
                <a:ea typeface="NikoshBAN"/>
                <a:cs typeface="NikoshBAN"/>
              </a:rPr>
              <a:t>১।</a:t>
            </a:r>
            <a:r>
              <a:rPr lang="bn-IN" dirty="0">
                <a:solidFill>
                  <a:srgbClr val="000000"/>
                </a:solidFill>
                <a:latin typeface="NikoshBAN"/>
                <a:ea typeface="NikoshBAN"/>
                <a:cs typeface="NikoshBAN"/>
              </a:rPr>
              <a:t> ‘বই পড়া’ প্রবন্ধে লেখক লাইব্রেরীকে কিসের উপর স্থান দিয়েছেন</a:t>
            </a:r>
            <a:r>
              <a:rPr lang="bn-BD" dirty="0">
                <a:solidFill>
                  <a:srgbClr val="000000"/>
                </a:solidFill>
                <a:latin typeface="NikoshBAN"/>
                <a:ea typeface="NikoshBAN"/>
                <a:cs typeface="NikoshBAN"/>
              </a:rPr>
              <a:t>?  </a:t>
            </a:r>
            <a:endParaRPr lang="en-US" dirty="0">
              <a:solidFill>
                <a:srgbClr val="000000"/>
              </a:solidFill>
              <a:latin typeface="NikoshBAN"/>
              <a:ea typeface="NikoshBAN"/>
              <a:cs typeface="NikoshBAN"/>
            </a:endParaRPr>
          </a:p>
        </p:txBody>
      </p:sp>
      <p:sp>
        <p:nvSpPr>
          <p:cNvPr id="3" name="Rectangle 2">
            <a:hlinkClick r:id="rId2" action="ppaction://hlinksldjump"/>
          </p:cNvPr>
          <p:cNvSpPr/>
          <p:nvPr/>
        </p:nvSpPr>
        <p:spPr>
          <a:xfrm>
            <a:off x="488999" y="1124744"/>
            <a:ext cx="2448272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>
                <a:solidFill>
                  <a:srgbClr val="000000"/>
                </a:solidFill>
                <a:latin typeface="NikoshBAN"/>
                <a:ea typeface="NikoshBAN"/>
                <a:cs typeface="NikoshBAN"/>
              </a:rPr>
              <a:t>(ক</a:t>
            </a:r>
            <a:r>
              <a:rPr lang="bn-BD" dirty="0">
                <a:solidFill>
                  <a:srgbClr val="000000"/>
                </a:solidFill>
                <a:latin typeface="NikoshBAN"/>
                <a:ea typeface="NikoshBAN"/>
                <a:cs typeface="NikoshBAN"/>
                <a:hlinkClick r:id="" action="ppaction://hlinkshowjump?jump=previousslide"/>
              </a:rPr>
              <a:t>)</a:t>
            </a:r>
            <a:r>
              <a:rPr lang="bn-BD" dirty="0">
                <a:solidFill>
                  <a:srgbClr val="000000"/>
                </a:solidFill>
                <a:latin typeface="NikoshBAN"/>
                <a:ea typeface="NikoshBAN"/>
                <a:cs typeface="NikoshBAN"/>
              </a:rPr>
              <a:t> </a:t>
            </a:r>
            <a:r>
              <a:rPr lang="bn-IN" dirty="0">
                <a:solidFill>
                  <a:srgbClr val="000000"/>
                </a:solidFill>
                <a:latin typeface="NikoshBAN"/>
                <a:ea typeface="NikoshBAN"/>
                <a:cs typeface="NikoshBAN"/>
              </a:rPr>
              <a:t>হাসপাতালের</a:t>
            </a:r>
            <a:endParaRPr lang="en-US" dirty="0"/>
          </a:p>
        </p:txBody>
      </p:sp>
      <p:sp>
        <p:nvSpPr>
          <p:cNvPr id="4" name="Rectangle 3">
            <a:hlinkClick r:id="rId3" action="ppaction://hlinksldjump"/>
          </p:cNvPr>
          <p:cNvSpPr/>
          <p:nvPr/>
        </p:nvSpPr>
        <p:spPr>
          <a:xfrm>
            <a:off x="4571875" y="1124744"/>
            <a:ext cx="2448272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>
                <a:solidFill>
                  <a:srgbClr val="000000"/>
                </a:solidFill>
                <a:latin typeface="NikoshBAN"/>
                <a:ea typeface="NikoshBAN"/>
                <a:cs typeface="NikoshBAN"/>
                <a:hlinkClick r:id="rId2" action="ppaction://hlinksldjump"/>
              </a:rPr>
              <a:t>(</a:t>
            </a:r>
            <a:r>
              <a:rPr lang="bn-BD" dirty="0">
                <a:solidFill>
                  <a:srgbClr val="000000"/>
                </a:solidFill>
                <a:latin typeface="NikoshBAN"/>
                <a:ea typeface="NikoshBAN"/>
                <a:cs typeface="NikoshBAN"/>
              </a:rPr>
              <a:t>খ) </a:t>
            </a:r>
            <a:r>
              <a:rPr lang="bn-IN" dirty="0" smtClean="0">
                <a:solidFill>
                  <a:srgbClr val="000000"/>
                </a:solidFill>
                <a:latin typeface="NikoshBAN"/>
                <a:ea typeface="NikoshBAN"/>
                <a:cs typeface="NikoshBAN"/>
              </a:rPr>
              <a:t>স্কুল-কলেজের</a:t>
            </a:r>
            <a:endParaRPr lang="en-US" dirty="0"/>
          </a:p>
        </p:txBody>
      </p:sp>
      <p:sp>
        <p:nvSpPr>
          <p:cNvPr id="5" name="Rectangle 4">
            <a:hlinkClick r:id="rId2" action="ppaction://hlinksldjump"/>
          </p:cNvPr>
          <p:cNvSpPr/>
          <p:nvPr/>
        </p:nvSpPr>
        <p:spPr>
          <a:xfrm>
            <a:off x="488999" y="1988840"/>
            <a:ext cx="2448272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>
                <a:solidFill>
                  <a:srgbClr val="000000"/>
                </a:solidFill>
                <a:latin typeface="NikoshBAN"/>
                <a:ea typeface="NikoshBAN"/>
                <a:cs typeface="NikoshBAN"/>
              </a:rPr>
              <a:t>(</a:t>
            </a:r>
            <a:r>
              <a:rPr lang="bn-BD" dirty="0" smtClean="0">
                <a:solidFill>
                  <a:srgbClr val="000000"/>
                </a:solidFill>
                <a:latin typeface="NikoshBAN"/>
                <a:ea typeface="NikoshBAN"/>
                <a:cs typeface="NikoshBAN"/>
              </a:rPr>
              <a:t>গ)  </a:t>
            </a:r>
            <a:r>
              <a:rPr lang="bn-IN" dirty="0">
                <a:solidFill>
                  <a:srgbClr val="000000"/>
                </a:solidFill>
                <a:latin typeface="NikoshBAN"/>
                <a:ea typeface="NikoshBAN"/>
                <a:cs typeface="NikoshBAN"/>
              </a:rPr>
              <a:t>অর্থ-বিত্তের</a:t>
            </a:r>
            <a:endParaRPr lang="en-US" dirty="0"/>
          </a:p>
        </p:txBody>
      </p:sp>
      <p:sp>
        <p:nvSpPr>
          <p:cNvPr id="6" name="Rectangle 5">
            <a:hlinkClick r:id="rId2" action="ppaction://hlinksldjump"/>
          </p:cNvPr>
          <p:cNvSpPr/>
          <p:nvPr/>
        </p:nvSpPr>
        <p:spPr>
          <a:xfrm>
            <a:off x="4568643" y="1988840"/>
            <a:ext cx="2448272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>
                <a:solidFill>
                  <a:srgbClr val="000000"/>
                </a:solidFill>
                <a:latin typeface="NikoshBAN"/>
                <a:ea typeface="NikoshBAN"/>
                <a:cs typeface="NikoshBAN"/>
              </a:rPr>
              <a:t>(ঘ) </a:t>
            </a:r>
            <a:r>
              <a:rPr lang="bn-BD" dirty="0">
                <a:solidFill>
                  <a:schemeClr val="tx1"/>
                </a:solidFill>
                <a:latin typeface="NikoshBAN"/>
                <a:ea typeface="NikoshBAN"/>
                <a:cs typeface="NikoshBAN"/>
              </a:rPr>
              <a:t> </a:t>
            </a:r>
            <a:r>
              <a:rPr lang="bn-IN" dirty="0">
                <a:solidFill>
                  <a:schemeClr val="tx1"/>
                </a:solidFill>
                <a:latin typeface="NikoshBAN"/>
                <a:ea typeface="NikoshBAN"/>
                <a:cs typeface="NikoshBAN"/>
              </a:rPr>
              <a:t>জ্ঞানী মানুষের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64437" y="2492896"/>
            <a:ext cx="6552728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>
                <a:solidFill>
                  <a:srgbClr val="000000"/>
                </a:solidFill>
                <a:latin typeface="NikoshBAN"/>
                <a:ea typeface="NikoshBAN"/>
                <a:cs typeface="NikoshBAN"/>
              </a:rPr>
              <a:t>২। </a:t>
            </a:r>
            <a:r>
              <a:rPr lang="bn-IN">
                <a:solidFill>
                  <a:srgbClr val="000000"/>
                </a:solidFill>
                <a:latin typeface="NikoshBAN"/>
                <a:ea typeface="NikoshBAN"/>
                <a:cs typeface="NikoshBAN"/>
              </a:rPr>
              <a:t>স্বশিক্ষিত বলতে বোঝায়- </a:t>
            </a:r>
            <a:r>
              <a:rPr lang="bn-BD">
                <a:solidFill>
                  <a:srgbClr val="000000"/>
                </a:solidFill>
                <a:latin typeface="NikoshBAN"/>
                <a:ea typeface="NikoshBAN"/>
                <a:cs typeface="NikoshBAN"/>
              </a:rPr>
              <a:t> </a:t>
            </a:r>
            <a:endParaRPr lang="en-US" dirty="0">
              <a:solidFill>
                <a:srgbClr val="000000"/>
              </a:solidFill>
              <a:latin typeface="NikoshBAN"/>
              <a:ea typeface="NikoshBAN"/>
              <a:cs typeface="NikoshBAN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85892" y="3356992"/>
            <a:ext cx="2448272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>
                <a:solidFill>
                  <a:srgbClr val="000000"/>
                </a:solidFill>
                <a:latin typeface="NikoshBAN"/>
                <a:ea typeface="NikoshBAN"/>
                <a:cs typeface="NikoshBAN"/>
              </a:rPr>
              <a:t>(</a:t>
            </a:r>
            <a:r>
              <a:rPr lang="bn-BD" dirty="0" smtClean="0">
                <a:solidFill>
                  <a:srgbClr val="000000"/>
                </a:solidFill>
                <a:latin typeface="NikoshBAN"/>
                <a:ea typeface="NikoshBAN"/>
                <a:cs typeface="NikoshBAN"/>
              </a:rPr>
              <a:t>ক) </a:t>
            </a:r>
            <a:r>
              <a:rPr lang="bn-IN" dirty="0">
                <a:solidFill>
                  <a:srgbClr val="000000"/>
                </a:solidFill>
                <a:latin typeface="NikoshBAN"/>
                <a:ea typeface="NikoshBAN"/>
                <a:cs typeface="NikoshBAN"/>
              </a:rPr>
              <a:t>সৃজনশীলতা</a:t>
            </a:r>
            <a:r>
              <a:rPr lang="bn-IN" dirty="0" smtClean="0">
                <a:solidFill>
                  <a:srgbClr val="000000"/>
                </a:solidFill>
                <a:latin typeface="NikoshBAN"/>
                <a:ea typeface="NikoshBAN"/>
                <a:cs typeface="NikoshBAN"/>
              </a:rPr>
              <a:t> </a:t>
            </a:r>
            <a:r>
              <a:rPr lang="bn-IN" dirty="0">
                <a:solidFill>
                  <a:srgbClr val="000000"/>
                </a:solidFill>
                <a:latin typeface="NikoshBAN"/>
                <a:ea typeface="NikoshBAN"/>
                <a:cs typeface="NikoshBAN"/>
                <a:hlinkClick r:id="rId2" action="ppaction://hlinksldjump"/>
              </a:rPr>
              <a:t>অর্জন</a:t>
            </a:r>
            <a:endParaRPr lang="en-US" dirty="0"/>
          </a:p>
        </p:txBody>
      </p:sp>
      <p:sp>
        <p:nvSpPr>
          <p:cNvPr id="9" name="Rectangle 8">
            <a:hlinkClick r:id="rId3" action="ppaction://hlinksldjump"/>
          </p:cNvPr>
          <p:cNvSpPr/>
          <p:nvPr/>
        </p:nvSpPr>
        <p:spPr>
          <a:xfrm>
            <a:off x="4568768" y="3356992"/>
            <a:ext cx="2448272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>
                <a:solidFill>
                  <a:srgbClr val="000000"/>
                </a:solidFill>
                <a:latin typeface="NikoshBAN"/>
                <a:ea typeface="NikoshBAN"/>
                <a:cs typeface="NikoshBAN"/>
              </a:rPr>
              <a:t>(খ) </a:t>
            </a:r>
            <a:r>
              <a:rPr lang="bn-IN" dirty="0" smtClean="0">
                <a:solidFill>
                  <a:srgbClr val="000000"/>
                </a:solidFill>
                <a:latin typeface="NikoshBAN"/>
                <a:ea typeface="NikoshBAN"/>
                <a:cs typeface="NikoshBAN"/>
              </a:rPr>
              <a:t>বুদ্ধির </a:t>
            </a:r>
            <a:r>
              <a:rPr lang="bn-IN" dirty="0">
                <a:solidFill>
                  <a:srgbClr val="000000"/>
                </a:solidFill>
                <a:latin typeface="NikoshBAN"/>
                <a:ea typeface="NikoshBAN"/>
                <a:cs typeface="NikoshBAN"/>
              </a:rPr>
              <a:t>জাগরণ</a:t>
            </a:r>
            <a:endParaRPr lang="en-US" dirty="0"/>
          </a:p>
        </p:txBody>
      </p:sp>
      <p:sp>
        <p:nvSpPr>
          <p:cNvPr id="10" name="Rectangle 9">
            <a:hlinkClick r:id="rId2" action="ppaction://hlinksldjump"/>
          </p:cNvPr>
          <p:cNvSpPr/>
          <p:nvPr/>
        </p:nvSpPr>
        <p:spPr>
          <a:xfrm>
            <a:off x="485892" y="4149080"/>
            <a:ext cx="2448272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>
                <a:solidFill>
                  <a:srgbClr val="000000"/>
                </a:solidFill>
                <a:latin typeface="NikoshBAN"/>
                <a:ea typeface="NikoshBAN"/>
                <a:cs typeface="NikoshBAN"/>
              </a:rPr>
              <a:t>(গ) </a:t>
            </a:r>
            <a:r>
              <a:rPr lang="bn-BD" dirty="0" smtClean="0">
                <a:solidFill>
                  <a:srgbClr val="000000"/>
                </a:solidFill>
                <a:latin typeface="NikoshBAN"/>
                <a:ea typeface="NikoshBAN"/>
                <a:cs typeface="NikoshBAN"/>
              </a:rPr>
              <a:t>সার্টিফিকেট </a:t>
            </a:r>
            <a:r>
              <a:rPr lang="bn-IN" dirty="0" smtClean="0">
                <a:solidFill>
                  <a:srgbClr val="000000"/>
                </a:solidFill>
                <a:latin typeface="NikoshBAN"/>
                <a:ea typeface="NikoshBAN"/>
                <a:cs typeface="NikoshBAN"/>
              </a:rPr>
              <a:t>অর্জন</a:t>
            </a:r>
            <a:endParaRPr lang="en-US" dirty="0"/>
          </a:p>
        </p:txBody>
      </p:sp>
      <p:sp>
        <p:nvSpPr>
          <p:cNvPr id="11" name="Rectangle 10">
            <a:hlinkClick r:id="rId2" action="ppaction://hlinksldjump"/>
          </p:cNvPr>
          <p:cNvSpPr/>
          <p:nvPr/>
        </p:nvSpPr>
        <p:spPr>
          <a:xfrm>
            <a:off x="4568643" y="4112763"/>
            <a:ext cx="2448272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>
                <a:solidFill>
                  <a:srgbClr val="000000"/>
                </a:solidFill>
                <a:latin typeface="NikoshBAN"/>
                <a:ea typeface="NikoshBAN"/>
                <a:cs typeface="NikoshBAN"/>
              </a:rPr>
              <a:t>(ঘ) </a:t>
            </a:r>
            <a:r>
              <a:rPr lang="bn-IN" dirty="0">
                <a:solidFill>
                  <a:srgbClr val="000000"/>
                </a:solidFill>
                <a:latin typeface="NikoshBAN"/>
                <a:ea typeface="NikoshBAN"/>
                <a:cs typeface="NikoshBAN"/>
                <a:hlinkClick r:id="rId2" action="ppaction://hlinksldjump"/>
              </a:rPr>
              <a:t>উচ্চ</a:t>
            </a:r>
            <a:r>
              <a:rPr lang="bn-IN" dirty="0">
                <a:solidFill>
                  <a:srgbClr val="000000"/>
                </a:solidFill>
                <a:latin typeface="NikoshBAN"/>
                <a:ea typeface="NikoshBAN"/>
                <a:cs typeface="NikoshBAN"/>
              </a:rPr>
              <a:t> শিক্ষা অর্জন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464187" y="4725144"/>
            <a:ext cx="6552728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dirty="0" smtClean="0">
                <a:solidFill>
                  <a:srgbClr val="000000"/>
                </a:solidFill>
                <a:latin typeface="NikoshBAN"/>
                <a:ea typeface="NikoshBAN"/>
                <a:cs typeface="NikoshBAN"/>
              </a:rPr>
              <a:t>৩। </a:t>
            </a:r>
            <a:r>
              <a:rPr lang="bn-IN" dirty="0" smtClean="0">
                <a:solidFill>
                  <a:srgbClr val="000000"/>
                </a:solidFill>
                <a:latin typeface="NikoshBAN"/>
                <a:ea typeface="NikoshBAN"/>
                <a:cs typeface="NikoshBAN"/>
              </a:rPr>
              <a:t>প্রমথ </a:t>
            </a:r>
            <a:r>
              <a:rPr lang="bn-IN" dirty="0">
                <a:solidFill>
                  <a:srgbClr val="000000"/>
                </a:solidFill>
                <a:latin typeface="NikoshBAN"/>
                <a:ea typeface="NikoshBAN"/>
                <a:cs typeface="NikoshBAN"/>
              </a:rPr>
              <a:t>চৌধুরীর সাহিত্যিক ছদ্মনাম কী</a:t>
            </a:r>
            <a:r>
              <a:rPr lang="bn-BD" dirty="0">
                <a:solidFill>
                  <a:srgbClr val="000000"/>
                </a:solidFill>
                <a:latin typeface="NikoshBAN"/>
                <a:ea typeface="NikoshBAN"/>
                <a:cs typeface="NikoshBAN"/>
              </a:rPr>
              <a:t>?</a:t>
            </a:r>
            <a:endParaRPr lang="en-US" dirty="0"/>
          </a:p>
        </p:txBody>
      </p:sp>
      <p:sp>
        <p:nvSpPr>
          <p:cNvPr id="13" name="Rectangle 12">
            <a:hlinkClick r:id="rId2" action="ppaction://hlinksldjump"/>
          </p:cNvPr>
          <p:cNvSpPr/>
          <p:nvPr/>
        </p:nvSpPr>
        <p:spPr>
          <a:xfrm>
            <a:off x="437678" y="5517232"/>
            <a:ext cx="2448272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>
                <a:solidFill>
                  <a:srgbClr val="000000"/>
                </a:solidFill>
                <a:latin typeface="NikoshBAN"/>
                <a:ea typeface="NikoshBAN"/>
                <a:cs typeface="NikoshBAN"/>
              </a:rPr>
              <a:t>(ক</a:t>
            </a:r>
            <a:r>
              <a:rPr lang="bn-BD" dirty="0">
                <a:solidFill>
                  <a:srgbClr val="000000"/>
                </a:solidFill>
                <a:latin typeface="NikoshBAN"/>
                <a:ea typeface="NikoshBAN"/>
                <a:cs typeface="NikoshBAN"/>
                <a:hlinkClick r:id="rId2" action="ppaction://hlinksldjump"/>
              </a:rPr>
              <a:t>)</a:t>
            </a:r>
            <a:r>
              <a:rPr lang="bn-BD" dirty="0">
                <a:solidFill>
                  <a:srgbClr val="000000"/>
                </a:solidFill>
                <a:latin typeface="NikoshBAN"/>
                <a:ea typeface="NikoshBAN"/>
                <a:cs typeface="NikoshBAN"/>
              </a:rPr>
              <a:t> </a:t>
            </a:r>
            <a:r>
              <a:rPr lang="bn-IN" dirty="0">
                <a:solidFill>
                  <a:srgbClr val="000000"/>
                </a:solidFill>
                <a:latin typeface="NikoshBAN"/>
                <a:ea typeface="NikoshBAN"/>
                <a:cs typeface="NikoshBAN"/>
              </a:rPr>
              <a:t>পি চৌধুরী</a:t>
            </a:r>
            <a:endParaRPr lang="en-US" dirty="0"/>
          </a:p>
        </p:txBody>
      </p:sp>
      <p:sp>
        <p:nvSpPr>
          <p:cNvPr id="14" name="Rectangle 13">
            <a:hlinkClick r:id="rId2" action="ppaction://hlinksldjump"/>
          </p:cNvPr>
          <p:cNvSpPr/>
          <p:nvPr/>
        </p:nvSpPr>
        <p:spPr>
          <a:xfrm>
            <a:off x="4568643" y="5517232"/>
            <a:ext cx="2448272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>
                <a:solidFill>
                  <a:srgbClr val="000000"/>
                </a:solidFill>
                <a:latin typeface="NikoshBAN"/>
                <a:ea typeface="NikoshBAN"/>
                <a:cs typeface="NikoshBAN"/>
              </a:rPr>
              <a:t>(খ) </a:t>
            </a:r>
            <a:r>
              <a:rPr lang="bn-IN" dirty="0">
                <a:solidFill>
                  <a:srgbClr val="000000"/>
                </a:solidFill>
                <a:latin typeface="NikoshBAN"/>
                <a:ea typeface="NikoshBAN"/>
                <a:cs typeface="NikoshBAN"/>
              </a:rPr>
              <a:t>পদ্মভূষণ</a:t>
            </a:r>
            <a:endParaRPr lang="en-US" dirty="0"/>
          </a:p>
        </p:txBody>
      </p:sp>
      <p:sp>
        <p:nvSpPr>
          <p:cNvPr id="15" name="Rectangle 14">
            <a:hlinkClick r:id="rId3" action="ppaction://hlinksldjump"/>
          </p:cNvPr>
          <p:cNvSpPr/>
          <p:nvPr/>
        </p:nvSpPr>
        <p:spPr>
          <a:xfrm>
            <a:off x="464187" y="6320710"/>
            <a:ext cx="2448272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>
                <a:solidFill>
                  <a:srgbClr val="000000"/>
                </a:solidFill>
                <a:latin typeface="NikoshBAN"/>
                <a:ea typeface="NikoshBAN"/>
                <a:cs typeface="NikoshBAN"/>
              </a:rPr>
              <a:t>(গ) </a:t>
            </a:r>
            <a:r>
              <a:rPr lang="bn-IN" dirty="0" smtClean="0">
                <a:solidFill>
                  <a:srgbClr val="000000"/>
                </a:solidFill>
                <a:latin typeface="NikoshBAN"/>
                <a:ea typeface="NikoshBAN"/>
                <a:cs typeface="NikoshBAN"/>
              </a:rPr>
              <a:t>বীরবল</a:t>
            </a:r>
            <a:endParaRPr lang="en-US" dirty="0"/>
          </a:p>
        </p:txBody>
      </p:sp>
      <p:sp>
        <p:nvSpPr>
          <p:cNvPr id="16" name="Rectangle 15">
            <a:hlinkClick r:id="rId2" action="ppaction://hlinksldjump"/>
          </p:cNvPr>
          <p:cNvSpPr/>
          <p:nvPr/>
        </p:nvSpPr>
        <p:spPr>
          <a:xfrm>
            <a:off x="4551744" y="6237938"/>
            <a:ext cx="2448272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>
                <a:solidFill>
                  <a:srgbClr val="000000"/>
                </a:solidFill>
                <a:latin typeface="NikoshBAN"/>
                <a:ea typeface="NikoshBAN"/>
                <a:cs typeface="NikoshBAN"/>
              </a:rPr>
              <a:t>(ঘ) </a:t>
            </a:r>
            <a:r>
              <a:rPr lang="bn-IN" dirty="0">
                <a:solidFill>
                  <a:srgbClr val="000000"/>
                </a:solidFill>
                <a:latin typeface="NikoshBAN"/>
                <a:ea typeface="NikoshBAN"/>
                <a:cs typeface="NikoshBAN"/>
              </a:rPr>
              <a:t>বীরসিংহ </a:t>
            </a:r>
            <a:endParaRPr lang="en-US" dirty="0">
              <a:solidFill>
                <a:srgbClr val="000000"/>
              </a:solidFill>
              <a:latin typeface="NikoshBAN"/>
              <a:ea typeface="NikoshBAN"/>
              <a:cs typeface="NikoshBAN"/>
            </a:endParaRPr>
          </a:p>
        </p:txBody>
      </p:sp>
    </p:spTree>
    <p:extLst>
      <p:ext uri="{BB962C8B-B14F-4D97-AF65-F5344CB8AC3E}">
        <p14:creationId xmlns:p14="http://schemas.microsoft.com/office/powerpoint/2010/main" val="3007268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1520" y="260648"/>
            <a:ext cx="6696744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>
                <a:solidFill>
                  <a:srgbClr val="000000"/>
                </a:solidFill>
                <a:latin typeface="NikoshBAN"/>
                <a:ea typeface="NikoshBAN"/>
                <a:cs typeface="NikoshBAN"/>
              </a:rPr>
              <a:t>৪। </a:t>
            </a:r>
            <a:r>
              <a:rPr lang="bn-IN">
                <a:solidFill>
                  <a:srgbClr val="000000"/>
                </a:solidFill>
                <a:latin typeface="NikoshBAN"/>
                <a:ea typeface="NikoshBAN"/>
                <a:cs typeface="NikoshBAN"/>
              </a:rPr>
              <a:t>প্রমথ চৌধুরীর সম্পাদিত সাময়িকী বা পত্রিকার নাম কী</a:t>
            </a:r>
            <a:r>
              <a:rPr lang="bn-BD">
                <a:solidFill>
                  <a:srgbClr val="000000"/>
                </a:solidFill>
                <a:latin typeface="NikoshBAN"/>
                <a:ea typeface="NikoshBAN"/>
                <a:cs typeface="NikoshBAN"/>
              </a:rPr>
              <a:t>?</a:t>
            </a:r>
            <a:endParaRPr lang="en-US" dirty="0">
              <a:solidFill>
                <a:srgbClr val="000000"/>
              </a:solidFill>
              <a:latin typeface="NikoshBAN"/>
              <a:ea typeface="NikoshBAN"/>
              <a:cs typeface="NikoshBAN"/>
            </a:endParaRPr>
          </a:p>
        </p:txBody>
      </p:sp>
      <p:sp>
        <p:nvSpPr>
          <p:cNvPr id="3" name="Rectangle 2">
            <a:hlinkClick r:id="rId2" action="ppaction://hlinksldjump"/>
          </p:cNvPr>
          <p:cNvSpPr/>
          <p:nvPr/>
        </p:nvSpPr>
        <p:spPr>
          <a:xfrm>
            <a:off x="323528" y="1124744"/>
            <a:ext cx="2952328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>
                <a:solidFill>
                  <a:srgbClr val="000000"/>
                </a:solidFill>
                <a:latin typeface="NikoshBAN"/>
                <a:ea typeface="NikoshBAN"/>
                <a:cs typeface="NikoshBAN"/>
              </a:rPr>
              <a:t>(ক) </a:t>
            </a:r>
            <a:r>
              <a:rPr lang="bn-IN" dirty="0">
                <a:solidFill>
                  <a:srgbClr val="000000"/>
                </a:solidFill>
                <a:latin typeface="NikoshBAN"/>
                <a:ea typeface="NikoshBAN"/>
                <a:cs typeface="NikoshBAN"/>
              </a:rPr>
              <a:t>সমাচার</a:t>
            </a:r>
            <a:r>
              <a:rPr lang="bn-IN" dirty="0" smtClean="0">
                <a:solidFill>
                  <a:srgbClr val="000000"/>
                </a:solidFill>
                <a:latin typeface="NikoshBAN"/>
                <a:ea typeface="NikoshBAN"/>
                <a:cs typeface="NikoshBAN"/>
              </a:rPr>
              <a:t> </a:t>
            </a:r>
            <a:r>
              <a:rPr lang="bn-IN" dirty="0">
                <a:solidFill>
                  <a:srgbClr val="000000"/>
                </a:solidFill>
                <a:latin typeface="NikoshBAN"/>
                <a:ea typeface="NikoshBAN"/>
                <a:cs typeface="NikoshBAN"/>
                <a:hlinkClick r:id="rId2" action="ppaction://hlinksldjump"/>
              </a:rPr>
              <a:t>দর্পণ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995936" y="1124744"/>
            <a:ext cx="2952328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>
                <a:solidFill>
                  <a:srgbClr val="000000"/>
                </a:solidFill>
                <a:latin typeface="NikoshBAN"/>
                <a:ea typeface="NikoshBAN"/>
                <a:cs typeface="NikoshBAN"/>
              </a:rPr>
              <a:t>(খ) </a:t>
            </a:r>
            <a:r>
              <a:rPr lang="bn-IN" dirty="0">
                <a:solidFill>
                  <a:srgbClr val="000000"/>
                </a:solidFill>
                <a:latin typeface="NikoshBAN"/>
                <a:ea typeface="NikoshBAN"/>
                <a:cs typeface="NikoshBAN"/>
              </a:rPr>
              <a:t>নীল </a:t>
            </a:r>
            <a:r>
              <a:rPr lang="bn-IN" dirty="0" smtClean="0">
                <a:solidFill>
                  <a:srgbClr val="000000"/>
                </a:solidFill>
                <a:latin typeface="NikoshBAN"/>
                <a:ea typeface="NikoshBAN"/>
                <a:cs typeface="NikoshBAN"/>
              </a:rPr>
              <a:t>নকশা</a:t>
            </a:r>
            <a:r>
              <a:rPr lang="en-US" dirty="0" smtClean="0">
                <a:solidFill>
                  <a:srgbClr val="000000"/>
                </a:solidFill>
                <a:latin typeface="NikoshBAN"/>
                <a:ea typeface="NikoshBAN"/>
                <a:cs typeface="NikoshBAN"/>
                <a:hlinkClick r:id="rId2" action="ppaction://hlinksldjump"/>
              </a:rPr>
              <a:t>Slide 22</a:t>
            </a:r>
            <a:endParaRPr lang="en-US" dirty="0"/>
          </a:p>
        </p:txBody>
      </p:sp>
      <p:sp>
        <p:nvSpPr>
          <p:cNvPr id="5" name="Rectangle 4">
            <a:hlinkClick r:id="rId3" action="ppaction://hlinksldjump"/>
          </p:cNvPr>
          <p:cNvSpPr/>
          <p:nvPr/>
        </p:nvSpPr>
        <p:spPr>
          <a:xfrm>
            <a:off x="241517" y="2000056"/>
            <a:ext cx="2952328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>
                <a:solidFill>
                  <a:srgbClr val="000000"/>
                </a:solidFill>
                <a:latin typeface="NikoshBAN"/>
                <a:ea typeface="NikoshBAN"/>
                <a:cs typeface="NikoshBAN"/>
              </a:rPr>
              <a:t>(</a:t>
            </a:r>
            <a:r>
              <a:rPr lang="bn-BD" dirty="0" smtClean="0">
                <a:solidFill>
                  <a:srgbClr val="000000"/>
                </a:solidFill>
                <a:latin typeface="NikoshBAN"/>
                <a:ea typeface="NikoshBAN"/>
                <a:cs typeface="NikoshBAN"/>
              </a:rPr>
              <a:t>গ)</a:t>
            </a:r>
            <a:r>
              <a:rPr lang="bn-IN" dirty="0" smtClean="0">
                <a:solidFill>
                  <a:srgbClr val="000000"/>
                </a:solidFill>
                <a:latin typeface="NikoshBAN"/>
                <a:ea typeface="NikoshBAN"/>
                <a:cs typeface="NikoshBAN"/>
                <a:hlinkClick r:id="rId2" action="ppaction://hlinksldjump"/>
              </a:rPr>
              <a:t>জ</a:t>
            </a:r>
            <a:r>
              <a:rPr lang="bn-IN" dirty="0" smtClean="0">
                <a:solidFill>
                  <a:srgbClr val="000000"/>
                </a:solidFill>
                <a:latin typeface="NikoshBAN"/>
                <a:ea typeface="NikoshBAN"/>
                <a:cs typeface="NikoshBAN"/>
              </a:rPr>
              <a:t> </a:t>
            </a:r>
            <a:r>
              <a:rPr lang="bn-BD" dirty="0" smtClean="0">
                <a:solidFill>
                  <a:srgbClr val="000000"/>
                </a:solidFill>
                <a:latin typeface="NikoshBAN"/>
                <a:ea typeface="NikoshBAN"/>
                <a:cs typeface="NikoshBAN"/>
              </a:rPr>
              <a:t> সবুজ </a:t>
            </a:r>
            <a:r>
              <a:rPr lang="bn-IN" dirty="0" smtClean="0">
                <a:solidFill>
                  <a:srgbClr val="000000"/>
                </a:solidFill>
                <a:latin typeface="NikoshBAN"/>
                <a:ea typeface="NikoshBAN"/>
                <a:cs typeface="NikoshBAN"/>
              </a:rPr>
              <a:t>পত্র</a:t>
            </a:r>
            <a:endParaRPr lang="en-US" dirty="0"/>
          </a:p>
        </p:txBody>
      </p:sp>
      <p:sp>
        <p:nvSpPr>
          <p:cNvPr id="6" name="Rectangle 5">
            <a:hlinkClick r:id="rId2" action="ppaction://hlinksldjump"/>
          </p:cNvPr>
          <p:cNvSpPr/>
          <p:nvPr/>
        </p:nvSpPr>
        <p:spPr>
          <a:xfrm>
            <a:off x="3995936" y="1803394"/>
            <a:ext cx="2952328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>
                <a:solidFill>
                  <a:srgbClr val="000000"/>
                </a:solidFill>
                <a:latin typeface="NikoshBAN"/>
                <a:ea typeface="NikoshBAN"/>
                <a:cs typeface="NikoshBAN"/>
              </a:rPr>
              <a:t>(ঘ) </a:t>
            </a:r>
            <a:r>
              <a:rPr lang="bn-IN" dirty="0">
                <a:solidFill>
                  <a:srgbClr val="000000"/>
                </a:solidFill>
                <a:latin typeface="NikoshBAN"/>
                <a:ea typeface="NikoshBAN"/>
                <a:cs typeface="NikoshBAN"/>
              </a:rPr>
              <a:t>পত্র সাহিত্য</a:t>
            </a:r>
            <a:endParaRPr lang="en-US" dirty="0"/>
          </a:p>
        </p:txBody>
      </p:sp>
      <p:sp>
        <p:nvSpPr>
          <p:cNvPr id="16" name="Rectangle 15">
            <a:hlinkClick r:id="rId2" action="ppaction://hlinksldjump"/>
          </p:cNvPr>
          <p:cNvSpPr/>
          <p:nvPr/>
        </p:nvSpPr>
        <p:spPr>
          <a:xfrm>
            <a:off x="279995" y="4504184"/>
            <a:ext cx="2952328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>
                <a:solidFill>
                  <a:srgbClr val="000000"/>
                </a:solidFill>
                <a:latin typeface="NikoshBAN"/>
                <a:ea typeface="NikoshBAN"/>
                <a:cs typeface="NikoshBAN"/>
              </a:rPr>
              <a:t>(গ) </a:t>
            </a:r>
            <a:r>
              <a:rPr lang="bn-IN" dirty="0">
                <a:solidFill>
                  <a:srgbClr val="000000"/>
                </a:solidFill>
                <a:latin typeface="NikoshBAN"/>
                <a:ea typeface="NikoshBAN"/>
                <a:cs typeface="NikoshBAN"/>
              </a:rPr>
              <a:t>বিজ্ঞান</a:t>
            </a:r>
            <a:endParaRPr lang="en-US" dirty="0"/>
          </a:p>
        </p:txBody>
      </p:sp>
      <p:sp>
        <p:nvSpPr>
          <p:cNvPr id="17" name="Rectangle 16">
            <a:hlinkClick r:id="" action="ppaction://hlinkshowjump?jump=previousslide"/>
          </p:cNvPr>
          <p:cNvSpPr/>
          <p:nvPr/>
        </p:nvSpPr>
        <p:spPr>
          <a:xfrm>
            <a:off x="3952403" y="4504184"/>
            <a:ext cx="2952328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>
                <a:solidFill>
                  <a:srgbClr val="000000"/>
                </a:solidFill>
                <a:latin typeface="NikoshBAN"/>
                <a:ea typeface="NikoshBAN"/>
                <a:cs typeface="NikoshBAN"/>
              </a:rPr>
              <a:t>(ঘ) </a:t>
            </a:r>
            <a:r>
              <a:rPr lang="bn-BD" dirty="0" smtClean="0">
                <a:solidFill>
                  <a:srgbClr val="000000"/>
                </a:solidFill>
                <a:latin typeface="NikoshBAN"/>
                <a:ea typeface="NikoshBAN"/>
                <a:cs typeface="NikoshBAN"/>
                <a:hlinkClick r:id="rId3" action="ppaction://hlinksldjump"/>
              </a:rPr>
              <a:t>)</a:t>
            </a:r>
            <a:r>
              <a:rPr lang="bn-IN" dirty="0" smtClean="0">
                <a:solidFill>
                  <a:srgbClr val="000000"/>
                </a:solidFill>
                <a:latin typeface="NikoshBAN"/>
                <a:ea typeface="NikoshBAN"/>
                <a:cs typeface="NikoshBAN"/>
                <a:hlinkClick r:id="" action="ppaction://hlinkshowjump?jump=previousslide"/>
              </a:rPr>
              <a:t>র</a:t>
            </a:r>
            <a:r>
              <a:rPr lang="bn-BD" dirty="0" smtClean="0">
                <a:solidFill>
                  <a:srgbClr val="000000"/>
                </a:solidFill>
                <a:latin typeface="NikoshBAN"/>
                <a:ea typeface="NikoshBAN"/>
                <a:cs typeface="NikoshBAN"/>
              </a:rPr>
              <a:t>অপরাধ </a:t>
            </a:r>
            <a:r>
              <a:rPr lang="bn-IN" dirty="0" smtClean="0">
                <a:solidFill>
                  <a:srgbClr val="000000"/>
                </a:solidFill>
                <a:latin typeface="NikoshBAN"/>
                <a:ea typeface="NikoshBAN"/>
                <a:cs typeface="NikoshBAN"/>
              </a:rPr>
              <a:t> </a:t>
            </a:r>
            <a:r>
              <a:rPr lang="bn-IN" dirty="0">
                <a:solidFill>
                  <a:srgbClr val="000000"/>
                </a:solidFill>
                <a:latin typeface="NikoshBAN"/>
                <a:ea typeface="NikoshBAN"/>
                <a:cs typeface="NikoshBAN"/>
              </a:rPr>
              <a:t>শাস্ত্র</a:t>
            </a:r>
            <a:endParaRPr lang="en-US" dirty="0"/>
          </a:p>
        </p:txBody>
      </p:sp>
      <p:sp>
        <p:nvSpPr>
          <p:cNvPr id="18" name="Rectangle 17">
            <a:hlinkClick r:id="rId2" action="ppaction://hlinksldjump"/>
          </p:cNvPr>
          <p:cNvSpPr/>
          <p:nvPr/>
        </p:nvSpPr>
        <p:spPr>
          <a:xfrm>
            <a:off x="323528" y="3616296"/>
            <a:ext cx="2952328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>
                <a:solidFill>
                  <a:srgbClr val="000000"/>
                </a:solidFill>
                <a:latin typeface="NikoshBAN"/>
                <a:ea typeface="NikoshBAN"/>
                <a:cs typeface="NikoshBAN"/>
              </a:rPr>
              <a:t>(ক) </a:t>
            </a:r>
            <a:r>
              <a:rPr lang="bn-IN" dirty="0">
                <a:solidFill>
                  <a:srgbClr val="000000"/>
                </a:solidFill>
                <a:latin typeface="NikoshBAN"/>
                <a:ea typeface="NikoshBAN"/>
                <a:cs typeface="NikoshBAN"/>
              </a:rPr>
              <a:t>সাহিত্য</a:t>
            </a:r>
            <a:endParaRPr lang="en-US" dirty="0"/>
          </a:p>
        </p:txBody>
      </p:sp>
      <p:sp>
        <p:nvSpPr>
          <p:cNvPr id="19" name="Rectangle 18">
            <a:hlinkClick r:id="rId2" action="ppaction://hlinksldjump"/>
          </p:cNvPr>
          <p:cNvSpPr/>
          <p:nvPr/>
        </p:nvSpPr>
        <p:spPr>
          <a:xfrm>
            <a:off x="4001010" y="3546474"/>
            <a:ext cx="2952328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>
                <a:solidFill>
                  <a:srgbClr val="000000"/>
                </a:solidFill>
                <a:latin typeface="NikoshBAN"/>
                <a:ea typeface="NikoshBAN"/>
                <a:cs typeface="NikoshBAN"/>
              </a:rPr>
              <a:t>(খ) </a:t>
            </a:r>
            <a:r>
              <a:rPr lang="bn-IN">
                <a:solidFill>
                  <a:srgbClr val="000000"/>
                </a:solidFill>
                <a:latin typeface="NikoshBAN"/>
                <a:ea typeface="NikoshBAN"/>
                <a:cs typeface="NikoshBAN"/>
              </a:rPr>
              <a:t>দর্শন</a:t>
            </a:r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281031" y="2705027"/>
            <a:ext cx="6696744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dirty="0">
                <a:solidFill>
                  <a:srgbClr val="000000"/>
                </a:solidFill>
                <a:latin typeface="NikoshBAN"/>
                <a:ea typeface="NikoshBAN"/>
                <a:cs typeface="NikoshBAN"/>
              </a:rPr>
              <a:t>৫। </a:t>
            </a:r>
            <a:r>
              <a:rPr lang="bn-IN" dirty="0">
                <a:solidFill>
                  <a:srgbClr val="000000"/>
                </a:solidFill>
                <a:latin typeface="NikoshBAN"/>
                <a:ea typeface="NikoshBAN"/>
                <a:cs typeface="NikoshBAN"/>
              </a:rPr>
              <a:t>কোনটি মানুষের মনের ভগ্নাংশ মাত্র</a:t>
            </a:r>
            <a:r>
              <a:rPr lang="bn-BD" dirty="0">
                <a:solidFill>
                  <a:srgbClr val="000000"/>
                </a:solidFill>
                <a:latin typeface="NikoshBAN"/>
                <a:ea typeface="NikoshBAN"/>
                <a:cs typeface="NikoshBAN"/>
              </a:rPr>
              <a:t>? </a:t>
            </a:r>
            <a:endParaRPr lang="en-US" dirty="0">
              <a:solidFill>
                <a:srgbClr val="000000"/>
              </a:solidFill>
              <a:latin typeface="NikoshBAN"/>
              <a:ea typeface="NikoshBAN"/>
              <a:cs typeface="NikoshBAN"/>
            </a:endParaRPr>
          </a:p>
        </p:txBody>
      </p:sp>
    </p:spTree>
    <p:extLst>
      <p:ext uri="{BB962C8B-B14F-4D97-AF65-F5344CB8AC3E}">
        <p14:creationId xmlns:p14="http://schemas.microsoft.com/office/powerpoint/2010/main" val="4110009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43608" y="502825"/>
            <a:ext cx="5760640" cy="1224136"/>
          </a:xfrm>
          <a:solidFill>
            <a:schemeClr val="accent6">
              <a:lumMod val="5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bn-BD" sz="5400" dirty="0" smtClean="0"/>
              <a:t>শিক্ষক পরিচিতি </a:t>
            </a:r>
            <a:endParaRPr lang="en-AU" sz="5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9552" y="2322315"/>
            <a:ext cx="4824536" cy="2808312"/>
          </a:xfrm>
          <a:solidFill>
            <a:schemeClr val="accent4">
              <a:lumMod val="60000"/>
              <a:lumOff val="40000"/>
            </a:schemeClr>
          </a:solidFill>
          <a:ln w="57150">
            <a:solidFill>
              <a:schemeClr val="accent2">
                <a:lumMod val="75000"/>
              </a:schemeClr>
            </a:solidFill>
          </a:ln>
        </p:spPr>
        <p:txBody>
          <a:bodyPr>
            <a:normAutofit fontScale="70000" lnSpcReduction="20000"/>
          </a:bodyPr>
          <a:lstStyle/>
          <a:p>
            <a:pPr algn="ctr"/>
            <a:r>
              <a:rPr lang="bn-BD" sz="5400" dirty="0" smtClean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মো: জসীম উদ্দিন  </a:t>
            </a:r>
          </a:p>
          <a:p>
            <a:pPr algn="ctr"/>
            <a:r>
              <a:rPr lang="bn-BD" sz="3600" dirty="0" smtClean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সহকারি শিক্ষক – বাংলা </a:t>
            </a:r>
          </a:p>
          <a:p>
            <a:pPr algn="ctr"/>
            <a:r>
              <a:rPr lang="bn-BD" sz="4400" dirty="0" smtClean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ঘিলাছড়া দ্বি-মূখী উচ্চ বিদ্যালয় </a:t>
            </a:r>
          </a:p>
          <a:p>
            <a:pPr algn="ctr"/>
            <a:r>
              <a:rPr lang="bn-BD" sz="3600" dirty="0" smtClean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ফেঞ্চুগঞ্জ , সিলেট ।</a:t>
            </a:r>
          </a:p>
          <a:p>
            <a:pPr algn="ctr"/>
            <a:r>
              <a:rPr lang="bn-BD" sz="3600" dirty="0" smtClean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মোবাইলঃ ০১৭১৫-৬৭৮৩৫৫</a:t>
            </a:r>
          </a:p>
          <a:p>
            <a:pPr algn="ctr"/>
            <a:r>
              <a:rPr lang="en-US" sz="2100" dirty="0" smtClean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Email: </a:t>
            </a:r>
            <a:r>
              <a:rPr lang="en-US" sz="2100" dirty="0" smtClean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  <a:cs typeface="NikoshBAN" pitchFamily="2" charset="0"/>
              </a:rPr>
              <a:t>jasimuddin839@gmail.com</a:t>
            </a:r>
            <a:endParaRPr lang="en-AU" sz="2100" dirty="0">
              <a:solidFill>
                <a:schemeClr val="tx2">
                  <a:lumMod val="75000"/>
                </a:schemeClr>
              </a:solidFill>
              <a:latin typeface="Arial Black" panose="020B0A04020102020204" pitchFamily="34" charset="0"/>
              <a:cs typeface="NikoshBAN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2058285"/>
            <a:ext cx="2016224" cy="322132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1335100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image simbol right or wro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88640"/>
            <a:ext cx="2257425" cy="2847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638554" y="3861048"/>
            <a:ext cx="4877662" cy="523220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bn-BD" sz="2800" dirty="0" smtClean="0"/>
              <a:t>উত্তর সঠিক হয়েছে। ধন্যবাদ ।   </a:t>
            </a:r>
            <a:endParaRPr lang="en-US" sz="2800" dirty="0"/>
          </a:p>
        </p:txBody>
      </p:sp>
      <p:sp>
        <p:nvSpPr>
          <p:cNvPr id="3" name="Curved Up Arrow 2">
            <a:hlinkClick r:id="rId3" action="ppaction://hlinksldjump"/>
          </p:cNvPr>
          <p:cNvSpPr/>
          <p:nvPr/>
        </p:nvSpPr>
        <p:spPr>
          <a:xfrm>
            <a:off x="1331640" y="5661248"/>
            <a:ext cx="1224136" cy="936104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0737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1640" y="260648"/>
            <a:ext cx="3793604" cy="379360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331640" y="4581128"/>
            <a:ext cx="4608512" cy="646331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bn-BD" sz="3600" dirty="0" smtClean="0"/>
              <a:t>উত্তর ভুল হয়েছে। </a:t>
            </a:r>
            <a:endParaRPr lang="en-US" sz="3600" dirty="0"/>
          </a:p>
        </p:txBody>
      </p:sp>
      <p:sp>
        <p:nvSpPr>
          <p:cNvPr id="5" name="Curved Up Arrow 4">
            <a:hlinkClick r:id="rId3" action="ppaction://hlinksldjump"/>
          </p:cNvPr>
          <p:cNvSpPr/>
          <p:nvPr/>
        </p:nvSpPr>
        <p:spPr>
          <a:xfrm>
            <a:off x="6084168" y="2132856"/>
            <a:ext cx="1216152" cy="731520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0061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 txBox="1">
            <a:spLocks/>
          </p:cNvSpPr>
          <p:nvPr/>
        </p:nvSpPr>
        <p:spPr>
          <a:xfrm>
            <a:off x="971600" y="4509120"/>
            <a:ext cx="6192688" cy="1512168"/>
          </a:xfrm>
          <a:prstGeom prst="rect">
            <a:avLst/>
          </a:prstGeom>
          <a:ln w="19050">
            <a:solidFill>
              <a:schemeClr val="tx1"/>
            </a:solidFill>
          </a:ln>
        </p:spPr>
        <p:txBody>
          <a:bodyPr vert="horz" rtlCol="0" anchor="ctr">
            <a:normAutofit fontScale="92500" lnSpcReduction="200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bn-BD" sz="4000" dirty="0">
                <a:solidFill>
                  <a:srgbClr val="000000">
                    <a:lumMod val="85000"/>
                    <a:lumOff val="15000"/>
                  </a:srgbClr>
                </a:solidFill>
                <a:latin typeface="NikoshBAN" pitchFamily="2" charset="0"/>
                <a:cs typeface="NikoshBAN" pitchFamily="2" charset="0"/>
              </a:rPr>
              <a:t>১। বই পড়ার অভ্যাস কীভাবে আরো বৃদ্ধি করা যায় – সে বিষয়ে তোমার প্রস্তাব গুলো </a:t>
            </a:r>
            <a:r>
              <a:rPr lang="bn-BD" sz="4000" dirty="0" smtClean="0">
                <a:solidFill>
                  <a:srgbClr val="000000">
                    <a:lumMod val="85000"/>
                    <a:lumOff val="15000"/>
                  </a:srgbClr>
                </a:solidFill>
                <a:latin typeface="NikoshBAN" pitchFamily="2" charset="0"/>
                <a:cs typeface="NikoshBAN" pitchFamily="2" charset="0"/>
              </a:rPr>
              <a:t>দশটি বাক্যে লিখে </a:t>
            </a:r>
            <a:r>
              <a:rPr lang="bn-BD" sz="4000" dirty="0">
                <a:solidFill>
                  <a:srgbClr val="000000">
                    <a:lumMod val="85000"/>
                    <a:lumOff val="15000"/>
                  </a:srgbClr>
                </a:solidFill>
                <a:latin typeface="NikoshBAN" pitchFamily="2" charset="0"/>
                <a:cs typeface="NikoshBAN" pitchFamily="2" charset="0"/>
              </a:rPr>
              <a:t>আনবে। </a:t>
            </a:r>
            <a:endParaRPr lang="en-US" sz="4000" dirty="0">
              <a:solidFill>
                <a:srgbClr val="000000">
                  <a:lumMod val="85000"/>
                  <a:lumOff val="15000"/>
                </a:srgbClr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20688"/>
            <a:ext cx="7668344" cy="3559336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619672" y="764704"/>
            <a:ext cx="3384376" cy="792088"/>
          </a:xfrm>
          <a:ln w="19050"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ctr"/>
            <a:r>
              <a:rPr lang="bn-BD" sz="4400" dirty="0" smtClean="0"/>
              <a:t>বাড়ীর কাজ </a:t>
            </a:r>
            <a:endParaRPr lang="en-AU" sz="4400" dirty="0"/>
          </a:p>
        </p:txBody>
      </p:sp>
    </p:spTree>
    <p:extLst>
      <p:ext uri="{BB962C8B-B14F-4D97-AF65-F5344CB8AC3E}">
        <p14:creationId xmlns:p14="http://schemas.microsoft.com/office/powerpoint/2010/main" val="953994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76200"/>
            <a:ext cx="8972654" cy="67056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52400" y="1676400"/>
            <a:ext cx="8153399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13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সবাইকে </a:t>
            </a:r>
            <a:r>
              <a:rPr lang="bn-IN" sz="13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ধন্যবাদ</a:t>
            </a:r>
            <a:r>
              <a:rPr lang="bn-BD" sz="13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20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20000"/>
                  <a:lumOff val="8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6828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691680" y="476672"/>
            <a:ext cx="4464496" cy="1080120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পাঠ পরিচিতি </a:t>
            </a:r>
            <a:endParaRPr lang="en-AU" sz="5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971600" y="2204864"/>
            <a:ext cx="6408712" cy="3024336"/>
          </a:xfrm>
          <a:solidFill>
            <a:schemeClr val="accent4">
              <a:lumMod val="40000"/>
              <a:lumOff val="60000"/>
            </a:schemeClr>
          </a:solidFill>
          <a:ln w="38100">
            <a:solidFill>
              <a:schemeClr val="tx1"/>
            </a:solidFill>
          </a:ln>
        </p:spPr>
        <p:txBody>
          <a:bodyPr>
            <a:normAutofit fontScale="85000" lnSpcReduction="20000"/>
          </a:bodyPr>
          <a:lstStyle/>
          <a:p>
            <a:pPr lvl="3"/>
            <a:r>
              <a:rPr lang="bn-BD" sz="5200" dirty="0" smtClean="0">
                <a:latin typeface="NikoshBAN" pitchFamily="2" charset="0"/>
                <a:cs typeface="NikoshBAN" pitchFamily="2" charset="0"/>
              </a:rPr>
              <a:t>শ্রেণিঃ নবম </a:t>
            </a:r>
            <a:endParaRPr lang="en-AU" sz="5200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BD" sz="4300" dirty="0" smtClean="0">
                <a:latin typeface="NikoshBAN" pitchFamily="2" charset="0"/>
                <a:cs typeface="NikoshBAN" pitchFamily="2" charset="0"/>
              </a:rPr>
              <a:t>বিষয়ঃ বাংলা প্রথম পত্র (গদ্য) </a:t>
            </a:r>
            <a:endParaRPr lang="en-AU" sz="4300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BD" sz="4300" dirty="0" smtClean="0">
                <a:latin typeface="NikoshBAN" pitchFamily="2" charset="0"/>
                <a:cs typeface="NikoshBAN" pitchFamily="2" charset="0"/>
              </a:rPr>
              <a:t>শিক্ষার্থীর  সংখ্যাঃ </a:t>
            </a:r>
            <a:r>
              <a:rPr lang="en-US" sz="4300" dirty="0" smtClean="0">
                <a:latin typeface="NikoshBAN" pitchFamily="2" charset="0"/>
                <a:cs typeface="NikoshBAN" pitchFamily="2" charset="0"/>
              </a:rPr>
              <a:t>56</a:t>
            </a:r>
            <a:r>
              <a:rPr lang="bn-BD" sz="4300" dirty="0" smtClean="0">
                <a:latin typeface="NikoshBAN" pitchFamily="2" charset="0"/>
                <a:cs typeface="NikoshBAN" pitchFamily="2" charset="0"/>
              </a:rPr>
              <a:t> জন  </a:t>
            </a:r>
          </a:p>
          <a:p>
            <a:r>
              <a:rPr lang="bn-BD" sz="4300" dirty="0" smtClean="0">
                <a:latin typeface="NikoshBAN" pitchFamily="2" charset="0"/>
                <a:cs typeface="NikoshBAN" pitchFamily="2" charset="0"/>
              </a:rPr>
              <a:t>সময়ঃ </a:t>
            </a:r>
            <a:r>
              <a:rPr lang="en-US" sz="4300" dirty="0" smtClean="0">
                <a:latin typeface="NikoshBAN" pitchFamily="2" charset="0"/>
                <a:cs typeface="NikoshBAN" pitchFamily="2" charset="0"/>
              </a:rPr>
              <a:t>50</a:t>
            </a:r>
            <a:r>
              <a:rPr lang="bn-BD" sz="4300" dirty="0" smtClean="0">
                <a:latin typeface="NikoshBAN" pitchFamily="2" charset="0"/>
                <a:cs typeface="NikoshBAN" pitchFamily="2" charset="0"/>
              </a:rPr>
              <a:t> মিনিট </a:t>
            </a:r>
            <a:endParaRPr lang="bn-BD" sz="4300" dirty="0">
              <a:latin typeface="NikoshBAN" pitchFamily="2" charset="0"/>
              <a:cs typeface="NikoshBAN" pitchFamily="2" charset="0"/>
            </a:endParaRPr>
          </a:p>
          <a:p>
            <a:r>
              <a:rPr lang="bn-BD" sz="4300" dirty="0" smtClean="0">
                <a:latin typeface="NikoshBAN" pitchFamily="2" charset="0"/>
                <a:cs typeface="NikoshBAN" pitchFamily="2" charset="0"/>
              </a:rPr>
              <a:t>তারিখঃ ২৫/০৪/২০১৯ খ্রিঃ  </a:t>
            </a:r>
          </a:p>
          <a:p>
            <a:pPr algn="ctr"/>
            <a:endParaRPr lang="bn-BD" dirty="0">
              <a:latin typeface="NikoshBAN" pitchFamily="2" charset="0"/>
              <a:cs typeface="NikoshBAN" pitchFamily="2" charset="0"/>
            </a:endParaRPr>
          </a:p>
          <a:p>
            <a:pPr algn="ctr"/>
            <a:endParaRPr lang="en-AU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8305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39906" y="213507"/>
            <a:ext cx="7734591" cy="1008112"/>
          </a:xfrm>
          <a:ln w="28575">
            <a:solidFill>
              <a:schemeClr val="tx1"/>
            </a:solidFill>
          </a:ln>
        </p:spPr>
        <p:txBody>
          <a:bodyPr>
            <a:noAutofit/>
          </a:bodyPr>
          <a:lstStyle/>
          <a:p>
            <a:r>
              <a:rPr lang="bn-BD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নীচের ছবিগুলি লক্ষ্য কর । </a:t>
            </a:r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ও</a:t>
            </a:r>
            <a:r>
              <a:rPr lang="bn-BD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রা কি করছে?   </a:t>
            </a:r>
            <a:endParaRPr lang="en-AU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22" y="1654804"/>
            <a:ext cx="3893314" cy="3600400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283968" y="1628799"/>
            <a:ext cx="4421534" cy="369801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460200" y="5758863"/>
            <a:ext cx="3486119" cy="707886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bn-BD" sz="4000" dirty="0" smtClean="0"/>
              <a:t> </a:t>
            </a:r>
            <a:r>
              <a:rPr lang="bn-BD" sz="3200" dirty="0" smtClean="0"/>
              <a:t>কোরআন পড়ছে </a:t>
            </a:r>
            <a:endParaRPr lang="en-AU" sz="3200" dirty="0"/>
          </a:p>
        </p:txBody>
      </p:sp>
      <p:sp>
        <p:nvSpPr>
          <p:cNvPr id="9" name="TextBox 8"/>
          <p:cNvSpPr txBox="1"/>
          <p:nvPr/>
        </p:nvSpPr>
        <p:spPr>
          <a:xfrm>
            <a:off x="239906" y="5805266"/>
            <a:ext cx="3024336" cy="64633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bn-BD" sz="1600" dirty="0" smtClean="0"/>
              <a:t> </a:t>
            </a:r>
            <a:r>
              <a:rPr lang="bn-BD" sz="3600" dirty="0" smtClean="0"/>
              <a:t>বই পড়ছে </a:t>
            </a:r>
            <a:endParaRPr lang="en-AU" sz="4800" dirty="0"/>
          </a:p>
        </p:txBody>
      </p:sp>
    </p:spTree>
    <p:extLst>
      <p:ext uri="{BB962C8B-B14F-4D97-AF65-F5344CB8AC3E}">
        <p14:creationId xmlns:p14="http://schemas.microsoft.com/office/powerpoint/2010/main" val="1594576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7584" y="0"/>
            <a:ext cx="6336705" cy="2114469"/>
          </a:xfrm>
          <a:solidFill>
            <a:schemeClr val="accent1">
              <a:lumMod val="50000"/>
            </a:schemeClr>
          </a:solidFill>
          <a:ln w="28575">
            <a:solidFill>
              <a:schemeClr val="tx1"/>
            </a:solidFill>
          </a:ln>
        </p:spPr>
        <p:txBody>
          <a:bodyPr>
            <a:noAutofit/>
          </a:bodyPr>
          <a:lstStyle/>
          <a:p>
            <a:pPr algn="ctr"/>
            <a:r>
              <a:rPr lang="bn-BD" sz="4400" dirty="0" smtClean="0">
                <a:latin typeface="NikoshBAN" pitchFamily="2" charset="0"/>
                <a:cs typeface="NikoshBAN" pitchFamily="2" charset="0"/>
              </a:rPr>
              <a:t> </a:t>
            </a:r>
            <a:br>
              <a:rPr lang="bn-BD" sz="4400" dirty="0" smtClean="0">
                <a:latin typeface="NikoshBAN" pitchFamily="2" charset="0"/>
                <a:cs typeface="NikoshBAN" pitchFamily="2" charset="0"/>
              </a:rPr>
            </a:br>
            <a:r>
              <a:rPr lang="bn-BD" sz="4400" dirty="0">
                <a:latin typeface="NikoshBAN" pitchFamily="2" charset="0"/>
                <a:cs typeface="NikoshBAN" pitchFamily="2" charset="0"/>
              </a:rPr>
              <a:t/>
            </a:r>
            <a:br>
              <a:rPr lang="bn-BD" sz="4400" dirty="0">
                <a:latin typeface="NikoshBAN" pitchFamily="2" charset="0"/>
                <a:cs typeface="NikoshBAN" pitchFamily="2" charset="0"/>
              </a:rPr>
            </a:br>
            <a:r>
              <a:rPr lang="bn-BD" sz="4400" dirty="0" smtClean="0">
                <a:latin typeface="NikoshBAN" pitchFamily="2" charset="0"/>
                <a:cs typeface="NikoshBAN" pitchFamily="2" charset="0"/>
              </a:rPr>
              <a:t/>
            </a:r>
            <a:br>
              <a:rPr lang="bn-BD" sz="4400" dirty="0" smtClean="0">
                <a:latin typeface="NikoshBAN" pitchFamily="2" charset="0"/>
                <a:cs typeface="NikoshBAN" pitchFamily="2" charset="0"/>
              </a:rPr>
            </a:br>
            <a:r>
              <a:rPr lang="bn-BD" sz="4400" dirty="0">
                <a:latin typeface="NikoshBAN" pitchFamily="2" charset="0"/>
                <a:cs typeface="NikoshBAN" pitchFamily="2" charset="0"/>
              </a:rPr>
              <a:t/>
            </a:r>
            <a:br>
              <a:rPr lang="bn-BD" sz="4400" dirty="0">
                <a:latin typeface="NikoshBAN" pitchFamily="2" charset="0"/>
                <a:cs typeface="NikoshBAN" pitchFamily="2" charset="0"/>
              </a:rPr>
            </a:br>
            <a:r>
              <a:rPr lang="bn-BD" sz="4400" dirty="0" smtClean="0">
                <a:latin typeface="NikoshBAN" pitchFamily="2" charset="0"/>
                <a:cs typeface="NikoshBAN" pitchFamily="2" charset="0"/>
              </a:rPr>
              <a:t/>
            </a:r>
            <a:br>
              <a:rPr lang="bn-BD" sz="4400" dirty="0" smtClean="0">
                <a:latin typeface="NikoshBAN" pitchFamily="2" charset="0"/>
                <a:cs typeface="NikoshBAN" pitchFamily="2" charset="0"/>
              </a:rPr>
            </a:br>
            <a:r>
              <a:rPr lang="bn-BD" sz="4400" dirty="0" smtClean="0">
                <a:latin typeface="NikoshBAN" pitchFamily="2" charset="0"/>
                <a:cs typeface="NikoshBAN" pitchFamily="2" charset="0"/>
              </a:rPr>
              <a:t/>
            </a:r>
            <a:br>
              <a:rPr lang="bn-BD" sz="4400" dirty="0" smtClean="0">
                <a:latin typeface="NikoshBAN" pitchFamily="2" charset="0"/>
                <a:cs typeface="NikoshBAN" pitchFamily="2" charset="0"/>
              </a:rPr>
            </a:b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ছবিটি  দেখে কি মনে হয় তোমাদের ।</a:t>
            </a:r>
            <a:br>
              <a:rPr lang="bn-BD" sz="3600" dirty="0" smtClean="0">
                <a:latin typeface="NikoshBAN" pitchFamily="2" charset="0"/>
                <a:cs typeface="NikoshBAN" pitchFamily="2" charset="0"/>
              </a:rPr>
            </a:b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তারা কী  করছে?  </a:t>
            </a:r>
            <a:r>
              <a:rPr lang="bn-BD" sz="4400" dirty="0" smtClean="0">
                <a:latin typeface="NikoshBAN" pitchFamily="2" charset="0"/>
                <a:cs typeface="NikoshBAN" pitchFamily="2" charset="0"/>
              </a:rPr>
              <a:t/>
            </a:r>
            <a:br>
              <a:rPr lang="bn-BD" sz="4400" dirty="0" smtClean="0">
                <a:latin typeface="NikoshBAN" pitchFamily="2" charset="0"/>
                <a:cs typeface="NikoshBAN" pitchFamily="2" charset="0"/>
              </a:rPr>
            </a:br>
            <a:endParaRPr lang="en-AU" sz="4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31740" y="5946328"/>
            <a:ext cx="3528392" cy="579016"/>
          </a:xfrm>
          <a:solidFill>
            <a:srgbClr val="FFC000"/>
          </a:solidFill>
          <a:ln w="28575">
            <a:solidFill>
              <a:schemeClr val="tx1"/>
            </a:solidFill>
          </a:ln>
        </p:spPr>
        <p:txBody>
          <a:bodyPr>
            <a:normAutofit lnSpcReduction="10000"/>
          </a:bodyPr>
          <a:lstStyle/>
          <a:p>
            <a:pPr algn="ctr"/>
            <a:r>
              <a:rPr lang="bn-BD" sz="3200" dirty="0" smtClean="0">
                <a:solidFill>
                  <a:srgbClr val="002060"/>
                </a:solidFill>
              </a:rPr>
              <a:t>বই পড়ছে       </a:t>
            </a:r>
            <a:endParaRPr lang="en-AU" sz="3200" dirty="0">
              <a:solidFill>
                <a:srgbClr val="00206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1132993" y="2613970"/>
            <a:ext cx="5725885" cy="3220811"/>
          </a:xfrm>
          <a:prstGeom prst="rect">
            <a:avLst/>
          </a:prstGeom>
          <a:solidFill>
            <a:srgbClr val="FFC000"/>
          </a:solidFill>
          <a:ln w="571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084885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 txBox="1">
            <a:spLocks/>
          </p:cNvSpPr>
          <p:nvPr/>
        </p:nvSpPr>
        <p:spPr>
          <a:xfrm>
            <a:off x="798696" y="692696"/>
            <a:ext cx="6293584" cy="1368152"/>
          </a:xfrm>
          <a:prstGeom prst="rect">
            <a:avLst/>
          </a:prstGeom>
          <a:noFill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lt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algn="ctr"/>
            <a:r>
              <a:rPr lang="bn-BD" sz="6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আমাদের আজকের পাঠ  </a:t>
            </a:r>
            <a:endParaRPr lang="en-AU" sz="66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itle 2"/>
          <p:cNvSpPr txBox="1">
            <a:spLocks/>
          </p:cNvSpPr>
          <p:nvPr/>
        </p:nvSpPr>
        <p:spPr>
          <a:xfrm>
            <a:off x="2339751" y="2343839"/>
            <a:ext cx="4320481" cy="2381305"/>
          </a:xfrm>
          <a:prstGeom prst="rect">
            <a:avLst/>
          </a:prstGeom>
          <a:noFill/>
          <a:ln w="57150"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lt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algn="ctr"/>
            <a:r>
              <a:rPr lang="bn-BD" sz="6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 </a:t>
            </a:r>
            <a:endParaRPr lang="en-AU" sz="66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7982" y="2059062"/>
            <a:ext cx="3024336" cy="207167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2001272" y="4581128"/>
            <a:ext cx="3888432" cy="110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dirty="0" smtClean="0"/>
              <a:t> </a:t>
            </a:r>
            <a:r>
              <a:rPr lang="bn-BD" sz="6600" dirty="0" smtClean="0"/>
              <a:t>বই পড়া </a:t>
            </a:r>
            <a:endParaRPr lang="en-AU" sz="9600" dirty="0"/>
          </a:p>
        </p:txBody>
      </p:sp>
    </p:spTree>
    <p:extLst>
      <p:ext uri="{BB962C8B-B14F-4D97-AF65-F5344CB8AC3E}">
        <p14:creationId xmlns:p14="http://schemas.microsoft.com/office/powerpoint/2010/main" val="2533892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0" y="476250"/>
            <a:ext cx="7772400" cy="1512888"/>
          </a:xfrm>
        </p:spPr>
        <p:txBody>
          <a:bodyPr>
            <a:normAutofit/>
          </a:bodyPr>
          <a:lstStyle/>
          <a:p>
            <a:pPr algn="ctr"/>
            <a:r>
              <a:rPr lang="bn-BD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এই পাঠ শেষে শিক্ষার্থীরা ......  </a:t>
            </a:r>
            <a:endParaRPr lang="en-AU" sz="8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Subtitle 2"/>
          <p:cNvSpPr>
            <a:spLocks noGrp="1"/>
          </p:cNvSpPr>
          <p:nvPr>
            <p:ph type="subTitle" idx="4294967295"/>
          </p:nvPr>
        </p:nvSpPr>
        <p:spPr>
          <a:xfrm>
            <a:off x="0" y="2492896"/>
            <a:ext cx="8061325" cy="3456384"/>
          </a:xfrm>
          <a:solidFill>
            <a:srgbClr val="FFFF00"/>
          </a:solidFill>
          <a:ln w="28575">
            <a:solidFill>
              <a:schemeClr val="tx1"/>
            </a:solidFill>
          </a:ln>
        </p:spPr>
        <p:txBody>
          <a:bodyPr>
            <a:noAutofit/>
          </a:bodyPr>
          <a:lstStyle/>
          <a:p>
            <a:pPr algn="l"/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ক)লেখকের সংক্ষিপ্ত পরিচিতি বলতে পারবে। 		</a:t>
            </a:r>
          </a:p>
          <a:p>
            <a:pPr algn="l"/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গ ) পাঠের নতুন নতুন শব্দদ্বারা বাক্য গঠন করতে  পারবে । </a:t>
            </a:r>
          </a:p>
          <a:p>
            <a:r>
              <a:rPr lang="bn-BD" sz="3600" dirty="0">
                <a:latin typeface="NikoshBAN" pitchFamily="2" charset="0"/>
                <a:cs typeface="NikoshBAN" pitchFamily="2" charset="0"/>
              </a:rPr>
              <a:t>খ) প্রবন্ধটির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ভাবার্থ ও লাইব্রেরির গুরুত্ব বিশ্লেষণ করতে পারবে ।  </a:t>
            </a:r>
            <a:endParaRPr lang="en-AU" sz="3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2822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67744" y="105404"/>
            <a:ext cx="4896544" cy="875324"/>
          </a:xfrm>
          <a:ln w="28575">
            <a:solidFill>
              <a:schemeClr val="tx1"/>
            </a:solidFill>
          </a:ln>
        </p:spPr>
        <p:txBody>
          <a:bodyPr>
            <a:noAutofit/>
          </a:bodyPr>
          <a:lstStyle/>
          <a:p>
            <a:pPr algn="ctr"/>
            <a:r>
              <a:rPr lang="bn-BD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নিচের ছবিটি কার ? </a:t>
            </a:r>
            <a:endParaRPr lang="en-AU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1640" y="5517232"/>
            <a:ext cx="5472608" cy="864096"/>
          </a:xfrm>
          <a:ln w="38100">
            <a:solidFill>
              <a:schemeClr val="tx1"/>
            </a:solidFill>
          </a:ln>
        </p:spPr>
        <p:txBody>
          <a:bodyPr>
            <a:noAutofit/>
          </a:bodyPr>
          <a:lstStyle/>
          <a:p>
            <a:pPr algn="ctr"/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প্রমথ চৌধুরী </a:t>
            </a:r>
            <a:endParaRPr lang="en-AU" sz="48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0927" y="1192066"/>
            <a:ext cx="2400300" cy="3457575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6652017" y="1203839"/>
            <a:ext cx="1944216" cy="93610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মৃত্যুঃ </a:t>
            </a:r>
          </a:p>
          <a:p>
            <a:pPr algn="ctr"/>
            <a:r>
              <a:rPr lang="bn-BD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1৯ ৪৬ খ্রিঃ  </a:t>
            </a:r>
            <a:endParaRPr lang="en-AU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6042024" y="1790770"/>
            <a:ext cx="512271" cy="115097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/>
          <p:cNvSpPr/>
          <p:nvPr/>
        </p:nvSpPr>
        <p:spPr>
          <a:xfrm>
            <a:off x="699630" y="1556794"/>
            <a:ext cx="1944216" cy="91176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জন্মঃ</a:t>
            </a:r>
          </a:p>
          <a:p>
            <a:pPr algn="ctr"/>
            <a:r>
              <a:rPr lang="bn-BD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/>
                <a:cs typeface="NikoshBAN"/>
              </a:rPr>
              <a:t> 1৮৬৮ খ্রিঃ  </a:t>
            </a:r>
            <a:endParaRPr lang="en-AU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1" name="Straight Arrow Connector 10"/>
          <p:cNvCxnSpPr/>
          <p:nvPr/>
        </p:nvCxnSpPr>
        <p:spPr>
          <a:xfrm flipH="1" flipV="1">
            <a:off x="2772691" y="2029922"/>
            <a:ext cx="564785" cy="34845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364007" y="2893554"/>
            <a:ext cx="2337186" cy="1224137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জন্মস্থানঃ পাবনা জেলার, হরিপুরে </a:t>
            </a:r>
            <a:r>
              <a:rPr lang="bn-BD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/>
                <a:cs typeface="NikoshBAN"/>
              </a:rPr>
              <a:t> </a:t>
            </a:r>
            <a:endParaRPr lang="en-AU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5" name="Straight Arrow Connector 14"/>
          <p:cNvCxnSpPr/>
          <p:nvPr/>
        </p:nvCxnSpPr>
        <p:spPr>
          <a:xfrm flipH="1">
            <a:off x="2761251" y="3013358"/>
            <a:ext cx="600357" cy="127973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Oval 21"/>
          <p:cNvSpPr/>
          <p:nvPr/>
        </p:nvSpPr>
        <p:spPr>
          <a:xfrm>
            <a:off x="6705093" y="2298834"/>
            <a:ext cx="1944216" cy="100811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পেশাঃ অধ্যাপনা     </a:t>
            </a:r>
            <a:endParaRPr lang="en-AU" sz="2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23" name="Straight Arrow Connector 22"/>
          <p:cNvCxnSpPr/>
          <p:nvPr/>
        </p:nvCxnSpPr>
        <p:spPr>
          <a:xfrm>
            <a:off x="5891227" y="2715909"/>
            <a:ext cx="608583" cy="76973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Oval 26"/>
          <p:cNvSpPr/>
          <p:nvPr/>
        </p:nvSpPr>
        <p:spPr>
          <a:xfrm>
            <a:off x="6347130" y="3484602"/>
            <a:ext cx="2431435" cy="217664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উল্লেখযোগ্য গ্রন্থঃ বীরবলের হালখাতা </a:t>
            </a:r>
            <a:r>
              <a:rPr lang="bn-BD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রাইয়তের</a:t>
            </a:r>
            <a:r>
              <a:rPr lang="bn-BD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কথা , চার ইয়ারি কথা , ইত্যাদি </a:t>
            </a:r>
            <a:r>
              <a:rPr lang="bn-BD" sz="2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। </a:t>
            </a:r>
            <a:endParaRPr lang="en-AU" sz="2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28" name="Straight Arrow Connector 27"/>
          <p:cNvCxnSpPr/>
          <p:nvPr/>
        </p:nvCxnSpPr>
        <p:spPr>
          <a:xfrm>
            <a:off x="5736916" y="3559805"/>
            <a:ext cx="610215" cy="201335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/>
          <p:cNvSpPr/>
          <p:nvPr/>
        </p:nvSpPr>
        <p:spPr>
          <a:xfrm>
            <a:off x="539552" y="4295107"/>
            <a:ext cx="3024336" cy="842781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n-BD" sz="2000" b="1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BD" sz="24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বাংলা চলিত রীতির প্রবর্তক </a:t>
            </a:r>
            <a:r>
              <a:rPr lang="bn-BD" dirty="0" smtClean="0"/>
              <a:t>বন</a:t>
            </a:r>
            <a:endParaRPr lang="en-US" dirty="0"/>
          </a:p>
        </p:txBody>
      </p:sp>
      <p:cxnSp>
        <p:nvCxnSpPr>
          <p:cNvPr id="8" name="Straight Arrow Connector 7"/>
          <p:cNvCxnSpPr/>
          <p:nvPr/>
        </p:nvCxnSpPr>
        <p:spPr>
          <a:xfrm flipH="1">
            <a:off x="3520872" y="4337895"/>
            <a:ext cx="392933" cy="23503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1242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8" dur="20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  <p:bldP spid="7" grpId="0" animBg="1"/>
      <p:bldP spid="10" grpId="0" animBg="1"/>
      <p:bldP spid="14" grpId="0" animBg="1"/>
      <p:bldP spid="22" grpId="0" animBg="1"/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663787" y="548680"/>
            <a:ext cx="2520280" cy="1440160"/>
          </a:xfrm>
          <a:solidFill>
            <a:schemeClr val="bg1">
              <a:lumMod val="95000"/>
            </a:schemeClr>
          </a:solidFill>
          <a:ln w="28575">
            <a:solidFill>
              <a:schemeClr val="tx1"/>
            </a:solidFill>
          </a:ln>
        </p:spPr>
        <p:txBody>
          <a:bodyPr>
            <a:noAutofit/>
          </a:bodyPr>
          <a:lstStyle/>
          <a:p>
            <a:pPr algn="ctr"/>
            <a:r>
              <a:rPr lang="bn-BD" sz="6600" dirty="0" smtClean="0">
                <a:latin typeface="NikoshBAN" pitchFamily="2" charset="0"/>
                <a:cs typeface="NikoshBAN" pitchFamily="2" charset="0"/>
              </a:rPr>
              <a:t>মূল্যায়নঃ</a:t>
            </a:r>
            <a:r>
              <a:rPr lang="bn-BD" sz="88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AU" sz="8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83567" y="2198572"/>
            <a:ext cx="6480721" cy="27425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800" u="sng" dirty="0">
                <a:latin typeface="NikoshBAN" panose="02000000000000000000" pitchFamily="2" charset="0"/>
                <a:cs typeface="NikoshBAN" panose="02000000000000000000" pitchFamily="2" charset="0"/>
              </a:rPr>
              <a:t>একক </a:t>
            </a:r>
            <a:r>
              <a:rPr lang="bn-BD" sz="4800" u="sng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</a:p>
          <a:p>
            <a:pPr algn="ctr"/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ক।লেখকের সম্পাদিত পত্রিকার নাম </a:t>
            </a:r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কী ? খ। লেখকের কোন  ছদ্মনামটি ব্যবহার </a:t>
            </a:r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করে </a:t>
            </a:r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সাহিত্য রচনা করেছেন ।     </a:t>
            </a:r>
          </a:p>
          <a:p>
            <a:pPr algn="ctr"/>
            <a:endParaRPr lang="bn-BD" sz="2400" u="sng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endParaRPr lang="en-US" sz="600" dirty="0"/>
          </a:p>
        </p:txBody>
      </p:sp>
      <p:sp>
        <p:nvSpPr>
          <p:cNvPr id="2" name="TextBox 1"/>
          <p:cNvSpPr txBox="1"/>
          <p:nvPr/>
        </p:nvSpPr>
        <p:spPr>
          <a:xfrm>
            <a:off x="5508104" y="1268760"/>
            <a:ext cx="16561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dirty="0"/>
              <a:t>সময়ঃ ৫ মিনিট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0416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2" grpId="0"/>
    </p:bld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2049</TotalTime>
  <Words>712</Words>
  <Application>Microsoft Office PowerPoint</Application>
  <PresentationFormat>On-screen Show (4:3)</PresentationFormat>
  <Paragraphs>132</Paragraphs>
  <Slides>23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3" baseType="lpstr">
      <vt:lpstr>Arial</vt:lpstr>
      <vt:lpstr>Arial Black</vt:lpstr>
      <vt:lpstr>Calibri</vt:lpstr>
      <vt:lpstr>NikoshBAN</vt:lpstr>
      <vt:lpstr>Trebuchet MS</vt:lpstr>
      <vt:lpstr>Vrinda</vt:lpstr>
      <vt:lpstr>Wingdings 3</vt:lpstr>
      <vt:lpstr>ণীকোষবাণ </vt:lpstr>
      <vt:lpstr>নিকুশবান</vt:lpstr>
      <vt:lpstr>Facet</vt:lpstr>
      <vt:lpstr>আজকের ক্লাসে সবাইকে স্বাগতম </vt:lpstr>
      <vt:lpstr>শিক্ষক পরিচিতি </vt:lpstr>
      <vt:lpstr>পাঠ পরিচিতি </vt:lpstr>
      <vt:lpstr>নীচের ছবিগুলি লক্ষ্য কর । ওরা কি করছে?   </vt:lpstr>
      <vt:lpstr>       ছবিটি  দেখে কি মনে হয় তোমাদের । তারা কী  করছে?   </vt:lpstr>
      <vt:lpstr>PowerPoint Presentation</vt:lpstr>
      <vt:lpstr>এই পাঠ শেষে শিক্ষার্থীরা ......  </vt:lpstr>
      <vt:lpstr>নিচের ছবিটি কার ? </vt:lpstr>
      <vt:lpstr>মূল্যায়নঃ </vt:lpstr>
      <vt:lpstr>নিচের বাক্য গুলি দেখ </vt:lpstr>
      <vt:lpstr>PowerPoint Presentation</vt:lpstr>
      <vt:lpstr>PowerPoint Presentation</vt:lpstr>
      <vt:lpstr>  বইপড়া প্রবন্ধের  ভাবার্থটি  মনোযোগের সাথে পড়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বাড়ীর কাজ 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debpur</dc:creator>
  <cp:lastModifiedBy>comuter</cp:lastModifiedBy>
  <cp:revision>264</cp:revision>
  <dcterms:created xsi:type="dcterms:W3CDTF">2015-06-11T11:01:02Z</dcterms:created>
  <dcterms:modified xsi:type="dcterms:W3CDTF">2019-04-25T05:18:16Z</dcterms:modified>
</cp:coreProperties>
</file>